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2" r:id="rId3"/>
    <p:sldId id="256" r:id="rId4"/>
    <p:sldId id="257" r:id="rId5"/>
    <p:sldId id="258" r:id="rId6"/>
    <p:sldId id="273" r:id="rId7"/>
    <p:sldId id="274" r:id="rId8"/>
    <p:sldId id="276" r:id="rId9"/>
    <p:sldId id="260" r:id="rId10"/>
    <p:sldId id="261" r:id="rId11"/>
    <p:sldId id="262" r:id="rId12"/>
    <p:sldId id="263" r:id="rId13"/>
    <p:sldId id="271" r:id="rId14"/>
    <p:sldId id="264" r:id="rId15"/>
    <p:sldId id="270" r:id="rId16"/>
    <p:sldId id="269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40E90-2637-5A1A-7AFA-BEDCD20E6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F795-3488-20B7-E00B-5D1ADE598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C406C-4128-FBD9-78CF-E169026C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5A9A7-FF56-EAEB-657F-857B3F48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4525A-68E6-FF20-9794-57E5FB60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FA046-2B5D-8212-4872-86161103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5654F-6F5A-7C0E-EBE5-3B25BED50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70ED2-7F39-B2EF-6947-65D98F2A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4051C-3BF0-4C74-A09B-8E3BADEA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40703-47C1-F803-34B6-B0D35C10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6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F7AEDF-5020-A1CF-C501-F70F10E7B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E0D646-C77E-1678-5A06-5DB6EB13A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398851-BA54-1D01-9192-D42EF18F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28762-669A-ACB5-59AC-59668639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23ABB-2E13-6C2B-79D2-9841D435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1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31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47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54873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7888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053905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13443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6647E-381A-138F-ECA1-38ABA418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E95CF-9284-17D0-6335-8B11F482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4B323-61DE-9D1E-5C82-41931059E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46008-71CB-40A3-119A-EAE5589E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48874-BF10-E824-4A59-6F0C45DE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0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3D080-250A-AF06-B7B2-B59AD32B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5133E6-8EC3-ED0A-026E-968EEA126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4A39A-49E2-BB1C-0A13-4ED003BE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63DEE-BAC3-263A-3450-E3E26153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B1A383-BBE0-708E-28D2-4F76004B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93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C4EBD-09C1-AB36-D6D9-04C9D5E8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FC9AA-6D29-817C-ADED-6E2F3C40A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53D227-E423-3ED6-C952-8E293615A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2E4A6-70FF-043E-2D4C-4BB3D00DF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84B0BD-3B60-704C-174D-6181E76D5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CDEC5B-3BBB-B505-5438-90B6A33B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7F2EA-A5D7-3B38-9D5E-A475A5B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6DB88-B586-74D8-E301-8516CD131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1ADB9F-19DE-A1E4-E2B7-EACB9D166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4B6ED5-E6A2-33CA-5C84-59F633076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7CBAE5-7E80-46D2-FF54-30B086523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009118-D245-E516-0D86-5F518A73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184E8D-2D64-11A8-C8F0-BA0FC683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397B2-F73F-50C7-A0D1-85A4695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7D035-2C4A-8C10-BE91-D3171BFF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4A298D-AAA0-E52A-9434-AB4F9355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190D42-7313-1E10-3AED-C72A83AC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A6DF68-2E1F-5C15-0CF9-D534872F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10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920DBE-92B4-37BD-F8B8-29517E9F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C3C72A-71F8-5259-DC4B-D33BEE98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81EBF-C743-E3C6-B93B-3AEB01D0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9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95674-93FE-1BD5-F02A-33F7C940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2557C-D034-CE86-6467-A2174C692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90C16B-1CE1-F17A-6E3F-EE478235C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DEDD93-F705-6631-23A1-86040D1D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CBE8BC-321F-4434-6993-AF393F45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E3EBC4-64B6-4E14-EF50-86FB6DEA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5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D2F5-AA45-E565-1398-F305A5C3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4BD781-383D-CDF1-929F-6BE5297F5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2139A-EBCA-AD27-A9D1-F72474D5B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D8E3B-30FA-EF1A-F2B1-C9F1EB5D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553343-E21D-8923-BE0A-EBE7C7D9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7AED9A-5464-17E0-0886-6A4796B0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1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90F19D-12E3-9550-8615-8BA7CDBD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4863C9-90B6-F88D-E998-5EC3F405B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E41EA-C95F-D4E3-8BF9-75922402B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94F796-2ADF-E071-6303-4E93334D7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C21D7-D92D-22D6-D6FB-3BF089942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81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21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FCC5CD-359B-BC62-ECDC-405CC6F9200F}"/>
              </a:ext>
            </a:extLst>
          </p:cNvPr>
          <p:cNvSpPr txBox="1"/>
          <p:nvPr/>
        </p:nvSpPr>
        <p:spPr>
          <a:xfrm>
            <a:off x="4290057" y="2844225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폭염관련 연구제목</a:t>
            </a:r>
          </a:p>
        </p:txBody>
      </p:sp>
    </p:spTree>
    <p:extLst>
      <p:ext uri="{BB962C8B-B14F-4D97-AF65-F5344CB8AC3E}">
        <p14:creationId xmlns:p14="http://schemas.microsoft.com/office/powerpoint/2010/main" val="410048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0E0B5-3F5D-1BE1-B643-37B0E5BA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79C995-2AC3-EDEA-095B-79EEB2051D6B}"/>
              </a:ext>
            </a:extLst>
          </p:cNvPr>
          <p:cNvSpPr txBox="1"/>
          <p:nvPr/>
        </p:nvSpPr>
        <p:spPr>
          <a:xfrm>
            <a:off x="743214" y="1268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형태 따른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차이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FBAA10-A900-FAFB-B89B-CD0BB9F724EF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E62B178-C978-53A9-235C-546229A015C0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CAF49BD9-5C3C-A8B9-4178-7F7C69568965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7E98994-D7D8-3C3C-BFB2-D0265AF61BDE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24E05A0-5126-0332-0531-8BCA73997985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CCAF0C-E1C3-043A-21DB-44E218E2E29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42BEDF-05CC-3020-068C-1B6BCA6BFF34}"/>
              </a:ext>
            </a:extLst>
          </p:cNvPr>
          <p:cNvSpPr txBox="1"/>
          <p:nvPr/>
        </p:nvSpPr>
        <p:spPr>
          <a:xfrm>
            <a:off x="743214" y="1783676"/>
            <a:ext cx="5352785" cy="178613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>
            <a:defPPr>
              <a:defRPr lang="ko-KR"/>
            </a:defPPr>
            <a:lvl1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 kumimoji="1" sz="16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저층주택단지보다 중</a:t>
            </a:r>
            <a:r>
              <a:rPr lang="en-US" altLang="ko-KR" dirty="0"/>
              <a:t>·</a:t>
            </a:r>
            <a:r>
              <a:rPr lang="ko-KR" altLang="en-US" dirty="0"/>
              <a:t>상층 건물군의 체감온도가 낮음</a:t>
            </a:r>
            <a:endParaRPr lang="en-US" altLang="ko-KR" dirty="0"/>
          </a:p>
          <a:p>
            <a:r>
              <a:rPr lang="ko-KR" altLang="en-US" dirty="0" err="1"/>
              <a:t>건물군</a:t>
            </a:r>
            <a:r>
              <a:rPr lang="ko-KR" altLang="en-US" dirty="0"/>
              <a:t> 내 녹지의 양과 식생 높이에 따라 주변 </a:t>
            </a:r>
            <a:r>
              <a:rPr lang="ko-KR" altLang="en-US" dirty="0" err="1"/>
              <a:t>열쾌적성이</a:t>
            </a:r>
            <a:r>
              <a:rPr lang="ko-KR" altLang="en-US" dirty="0"/>
              <a:t> 달라짐</a:t>
            </a:r>
            <a:endParaRPr lang="en-US" altLang="ko-KR" dirty="0"/>
          </a:p>
          <a:p>
            <a:r>
              <a:rPr lang="ko-KR" altLang="en-US" dirty="0" err="1"/>
              <a:t>건물군</a:t>
            </a:r>
            <a:r>
              <a:rPr lang="ko-KR" altLang="en-US" dirty="0"/>
              <a:t> 배치에 의한 바람효과로</a:t>
            </a:r>
            <a:r>
              <a:rPr lang="en-US" altLang="ko-KR" dirty="0"/>
              <a:t> </a:t>
            </a:r>
            <a:r>
              <a:rPr lang="ko-KR" altLang="en-US" dirty="0"/>
              <a:t>체감온도에</a:t>
            </a:r>
            <a:r>
              <a:rPr lang="en-US" altLang="ko-KR" dirty="0"/>
              <a:t> </a:t>
            </a:r>
            <a:r>
              <a:rPr lang="ko-KR" altLang="en-US" dirty="0"/>
              <a:t>영향을 미칠 수 있음</a:t>
            </a:r>
            <a:endParaRPr lang="en-US" altLang="ko-KR" dirty="0"/>
          </a:p>
          <a:p>
            <a:r>
              <a:rPr lang="ko-KR" altLang="en-US" dirty="0"/>
              <a:t>건물 높이에 의한 그림자 형성으로 그늘 효과가 발생함</a:t>
            </a:r>
            <a:endParaRPr lang="en-US" altLang="ko-KR" dirty="0"/>
          </a:p>
          <a:p>
            <a:r>
              <a:rPr lang="ko-KR" altLang="en-US" dirty="0"/>
              <a:t>경작지 유형</a:t>
            </a:r>
            <a:r>
              <a:rPr lang="en-US" altLang="ko-KR" dirty="0"/>
              <a:t>(</a:t>
            </a:r>
            <a:r>
              <a:rPr lang="ko-KR" altLang="en-US" dirty="0"/>
              <a:t>논</a:t>
            </a:r>
            <a:r>
              <a:rPr lang="en-US" altLang="ko-KR" dirty="0"/>
              <a:t>, </a:t>
            </a:r>
            <a:r>
              <a:rPr lang="ko-KR" altLang="en-US" dirty="0"/>
              <a:t>밭</a:t>
            </a:r>
            <a:r>
              <a:rPr lang="en-US" altLang="ko-KR" dirty="0"/>
              <a:t>, </a:t>
            </a:r>
            <a:r>
              <a:rPr lang="ko-KR" altLang="en-US" dirty="0"/>
              <a:t>비닐하우스 등</a:t>
            </a:r>
            <a:r>
              <a:rPr lang="en-US" altLang="ko-KR" dirty="0"/>
              <a:t>)</a:t>
            </a:r>
            <a:r>
              <a:rPr lang="ko-KR" altLang="en-US" dirty="0"/>
              <a:t>에 따라 </a:t>
            </a:r>
            <a:r>
              <a:rPr lang="ko-KR" altLang="en-US" dirty="0" err="1"/>
              <a:t>열환경</a:t>
            </a:r>
            <a:r>
              <a:rPr lang="ko-KR" altLang="en-US" dirty="0"/>
              <a:t> 차이가 발생함</a:t>
            </a:r>
            <a:endParaRPr lang="en-US" altLang="ko-KR" dirty="0"/>
          </a:p>
        </p:txBody>
      </p:sp>
      <p:pic>
        <p:nvPicPr>
          <p:cNvPr id="26" name="그림 25" descr="지도, 항공 사진, 조감도, 공중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7F0644-3776-2A43-6A5A-A91BB5D30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1"/>
          <a:stretch>
            <a:fillRect/>
          </a:stretch>
        </p:blipFill>
        <p:spPr>
          <a:xfrm>
            <a:off x="5795922" y="1259104"/>
            <a:ext cx="6024283" cy="2528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EE5B8B-A108-5C5A-343D-EF187FE59769}"/>
              </a:ext>
            </a:extLst>
          </p:cNvPr>
          <p:cNvSpPr/>
          <p:nvPr/>
        </p:nvSpPr>
        <p:spPr>
          <a:xfrm>
            <a:off x="5878971" y="1406260"/>
            <a:ext cx="1455420" cy="338554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안산시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일대</a:t>
            </a:r>
          </a:p>
        </p:txBody>
      </p:sp>
      <p:pic>
        <p:nvPicPr>
          <p:cNvPr id="28" name="그림 27" descr="지도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35AA08-D32B-B116-2FED-E2768D942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"/>
          <a:stretch>
            <a:fillRect/>
          </a:stretch>
        </p:blipFill>
        <p:spPr>
          <a:xfrm>
            <a:off x="5795922" y="3880907"/>
            <a:ext cx="6024283" cy="2528789"/>
          </a:xfrm>
          <a:prstGeom prst="rect">
            <a:avLst/>
          </a:prstGeom>
          <a:ln w="12700">
            <a:noFill/>
          </a:ln>
        </p:spPr>
      </p:pic>
      <p:pic>
        <p:nvPicPr>
          <p:cNvPr id="29" name="그림 28" descr="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EDCD46-F269-7589-2D43-C0A158265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89" y="3787893"/>
            <a:ext cx="1856158" cy="268680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E2B73B-8DB5-6B80-EAE7-9F578B59C140}"/>
              </a:ext>
            </a:extLst>
          </p:cNvPr>
          <p:cNvSpPr/>
          <p:nvPr/>
        </p:nvSpPr>
        <p:spPr>
          <a:xfrm>
            <a:off x="2783681" y="5543868"/>
            <a:ext cx="76200" cy="4571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2E69F2-8B46-430B-5809-494E60ECCB97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859881" y="4805082"/>
            <a:ext cx="2936041" cy="76164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3F77305-66EA-E44C-3785-85F9C40F0FF1}"/>
              </a:ext>
            </a:extLst>
          </p:cNvPr>
          <p:cNvSpPr txBox="1"/>
          <p:nvPr/>
        </p:nvSpPr>
        <p:spPr>
          <a:xfrm>
            <a:off x="11249306" y="14649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결과</a:t>
            </a:r>
          </a:p>
        </p:txBody>
      </p:sp>
    </p:spTree>
    <p:extLst>
      <p:ext uri="{BB962C8B-B14F-4D97-AF65-F5344CB8AC3E}">
        <p14:creationId xmlns:p14="http://schemas.microsoft.com/office/powerpoint/2010/main" val="236754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4493D-060E-1984-E3F1-39EDAB84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011708-321B-5310-B101-99460FDD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1309412"/>
            <a:ext cx="6021831" cy="2481589"/>
          </a:xfrm>
          <a:prstGeom prst="rect">
            <a:avLst/>
          </a:prstGeom>
        </p:spPr>
      </p:pic>
      <p:pic>
        <p:nvPicPr>
          <p:cNvPr id="19" name="그림 18" descr="지도, 텍스트, 세계, 아틀라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B75546-BFC7-BED2-EE6B-67C540A0E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3823812"/>
            <a:ext cx="6021831" cy="24746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10C379-226E-EDF3-B02B-266C5A1710F2}"/>
              </a:ext>
            </a:extLst>
          </p:cNvPr>
          <p:cNvSpPr txBox="1"/>
          <p:nvPr/>
        </p:nvSpPr>
        <p:spPr>
          <a:xfrm>
            <a:off x="726280" y="1043250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토지피복에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따른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차이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3710CD-A141-2ED7-0AB9-8CC65A784E3F}"/>
              </a:ext>
            </a:extLst>
          </p:cNvPr>
          <p:cNvGrpSpPr/>
          <p:nvPr/>
        </p:nvGrpSpPr>
        <p:grpSpPr>
          <a:xfrm>
            <a:off x="518054" y="1107010"/>
            <a:ext cx="208226" cy="194100"/>
            <a:chOff x="-101417" y="1013049"/>
            <a:chExt cx="1188927" cy="11082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CDFA61F-4DE5-2BDB-0444-B30496B204B2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081177-15C7-FB21-4665-442714202325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8ED9F1C-8FDB-4B32-516C-21D525B2821B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D4CAB5-5C43-1A54-CD56-231FBB80B4AC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5FAE47-DFF5-D591-275D-52C0FE14AA9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EBB14-7C05-383C-4CA5-7BC623847D88}"/>
              </a:ext>
            </a:extLst>
          </p:cNvPr>
          <p:cNvSpPr txBox="1"/>
          <p:nvPr/>
        </p:nvSpPr>
        <p:spPr>
          <a:xfrm>
            <a:off x="726281" y="1558513"/>
            <a:ext cx="4724026" cy="2055947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식생 및 산림에 의한 온도 저감 효과가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확인됨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식생 밀도가 낮은 능선을 따라 열환경이 상대적으로 높게 나타남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식생이 없는 주차장 및 일반도로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등에서는 높은 열환경이 확인됨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산림 등의 녹지가 인근 지역에 긍정적인 영향을 미침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호소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하천의 경우 물에 의한 반사만 고려되고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증발로 인한 온도 저감 효과는 고려되지 않는 한계가 있음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pic>
        <p:nvPicPr>
          <p:cNvPr id="28" name="그림 27" descr="지도, 항공 사진, 스크린샷, 조감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7F8252-F9E8-5A5D-4262-5FCD66CDC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53" y="3823811"/>
            <a:ext cx="4503345" cy="2474648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B63B096-2196-DDB0-4134-0E27BA41FF4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482598" y="4477306"/>
            <a:ext cx="2143752" cy="58382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DE5575-A2B8-6CE3-2115-F5C6E5C653D8}"/>
              </a:ext>
            </a:extLst>
          </p:cNvPr>
          <p:cNvSpPr/>
          <p:nvPr/>
        </p:nvSpPr>
        <p:spPr>
          <a:xfrm>
            <a:off x="7626350" y="3880961"/>
            <a:ext cx="2679700" cy="119268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BE93B7-0E3B-590B-81B8-85ED9E7C4FE4}"/>
              </a:ext>
            </a:extLst>
          </p:cNvPr>
          <p:cNvSpPr/>
          <p:nvPr/>
        </p:nvSpPr>
        <p:spPr>
          <a:xfrm>
            <a:off x="5661660" y="1406260"/>
            <a:ext cx="1455420" cy="338554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과천시 일대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9BB11B0-35B3-0EA7-0EAB-D103FC89D98C}"/>
              </a:ext>
            </a:extLst>
          </p:cNvPr>
          <p:cNvSpPr txBox="1"/>
          <p:nvPr/>
        </p:nvSpPr>
        <p:spPr>
          <a:xfrm>
            <a:off x="11249306" y="14649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결과</a:t>
            </a:r>
          </a:p>
        </p:txBody>
      </p:sp>
    </p:spTree>
    <p:extLst>
      <p:ext uri="{BB962C8B-B14F-4D97-AF65-F5344CB8AC3E}">
        <p14:creationId xmlns:p14="http://schemas.microsoft.com/office/powerpoint/2010/main" val="354411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AF5B-DF62-2C75-CB86-2CB6AFF7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A158F9A-FCDD-3D0F-F12A-56FE52A6A509}"/>
              </a:ext>
            </a:extLst>
          </p:cNvPr>
          <p:cNvSpPr txBox="1"/>
          <p:nvPr/>
        </p:nvSpPr>
        <p:spPr>
          <a:xfrm>
            <a:off x="743214" y="1268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시군구별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UTCI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지수 분석 및 정책 우선순위 지역 도출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3A089F8-2C6E-AD4D-76FF-3B4FE1D39283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E2B64BD-5CCB-405F-B3B1-16F7B6ACEB68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6239EB4B-C55C-0A20-DD20-97B38F95D66F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C554B28-5A43-7A2F-DB63-7C7AD714EA8B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DD4D50-CAEC-4743-E5B4-5E54631A1923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05A1B8-4092-7193-495A-69A28943EC1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18E41BE-6C2C-49A9-375D-34AB6EA61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933373"/>
              </p:ext>
            </p:extLst>
          </p:nvPr>
        </p:nvGraphicFramePr>
        <p:xfrm>
          <a:off x="6622787" y="1406260"/>
          <a:ext cx="4977655" cy="4996534"/>
        </p:xfrm>
        <a:graphic>
          <a:graphicData uri="http://schemas.openxmlformats.org/drawingml/2006/table">
            <a:tbl>
              <a:tblPr/>
              <a:tblGrid>
                <a:gridCol w="600635">
                  <a:extLst>
                    <a:ext uri="{9D8B030D-6E8A-4147-A177-3AD203B41FA5}">
                      <a16:colId xmlns:a16="http://schemas.microsoft.com/office/drawing/2014/main" val="346176026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426415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1049479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  <a:gridCol w="1049479">
                  <a:extLst>
                    <a:ext uri="{9D8B030D-6E8A-4147-A177-3AD203B41FA5}">
                      <a16:colId xmlns:a16="http://schemas.microsoft.com/office/drawing/2014/main" val="4229944214"/>
                    </a:ext>
                  </a:extLst>
                </a:gridCol>
              </a:tblGrid>
              <a:tr h="393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kern="0" spc="0" dirty="0" err="1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시군명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경기천년제목OTF Medium" panose="02020603020101020101" pitchFamily="18" charset="-127"/>
                        <a:ea typeface="경기천년제목OTF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최저 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UTCI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최고 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UTCI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평균 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UTCI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39.36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40.31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38.20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36.43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40.23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38.15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36.44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39.84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37.91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39.73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37.75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36.01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39.82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37.68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761206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︙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698644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34.39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37.06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35.80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3138177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34.17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37.05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35.75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441079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33.79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35.65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34.87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968133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32.55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36.50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34.45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812091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32.98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36.17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34.36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7160273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8A66D899-EB1F-5D39-61FA-C76A83A4A3C9}"/>
              </a:ext>
            </a:extLst>
          </p:cNvPr>
          <p:cNvSpPr txBox="1"/>
          <p:nvPr/>
        </p:nvSpPr>
        <p:spPr>
          <a:xfrm>
            <a:off x="743214" y="1783676"/>
            <a:ext cx="5558973" cy="3770263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>
            <a:defPPr>
              <a:defRPr lang="ko-KR"/>
            </a:defPPr>
            <a:lvl1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 kumimoji="1" sz="16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시군별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UTCI(Universal Thermal Climate Index,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열쾌적지수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분석한 결과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최저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최고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평균값에 따라 지역 간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열환경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차이가 뚜렷하게 나타남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1" lang="en-US" altLang="ko-KR" sz="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결과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평택시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오산시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하남시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여주시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안성시는 경기도 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31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시군 중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평균 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높고 최고 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역시 높은 수준으로 나타나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열환경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개선을 위한 집중 관리가 요구됨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평균 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높은 지역일수록 여름철 체감온도가 높아져 </a:t>
            </a:r>
            <a:r>
              <a:rPr kumimoji="1" lang="ko-KR" altLang="en-US" sz="14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열쾌적성이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저하될 가능성이 크며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이들 지역에 대한 우선적인 정책 대응이 필요함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반면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가평군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안산시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양주시 등은 상대적으로 평균 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낮아 </a:t>
            </a:r>
            <a:r>
              <a:rPr kumimoji="1" lang="ko-KR" altLang="en-US" sz="14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측면에서 비교적 양호한 환경을 유지하고 있는 것으로 해석됨</a:t>
            </a:r>
            <a:endParaRPr kumimoji="1"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1" lang="en-US" altLang="ko-KR" sz="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분석을 바탕으로 각 시군의 기후 특성과 공간 구조를 고려한 맞춤형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열환경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개선 정책 수립이 필요함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95D2A95-96B9-D401-62A9-111E9C537BFA}"/>
              </a:ext>
            </a:extLst>
          </p:cNvPr>
          <p:cNvSpPr txBox="1"/>
          <p:nvPr/>
        </p:nvSpPr>
        <p:spPr>
          <a:xfrm>
            <a:off x="11249306" y="14649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결과</a:t>
            </a:r>
          </a:p>
        </p:txBody>
      </p:sp>
    </p:spTree>
    <p:extLst>
      <p:ext uri="{BB962C8B-B14F-4D97-AF65-F5344CB8AC3E}">
        <p14:creationId xmlns:p14="http://schemas.microsoft.com/office/powerpoint/2010/main" val="285845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05D43-E919-4487-FA9A-CE3C904C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BA0581-6B86-A494-3602-974927218F30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E4EC90B-9DD7-F272-A09D-D2AE67FC3133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BF839BA-975F-28A0-A0F5-32590E8F1AFC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A1CEE42-8704-6547-4F8E-51FD1EB5C21D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37ED5C-34BF-5317-EFC9-25311DA676F2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9E0434-643A-690F-F4E0-2AE73A94473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 descr="예술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4E5F2A-9B58-5879-00EE-790D70E04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1313246"/>
            <a:ext cx="6021831" cy="2474647"/>
          </a:xfrm>
          <a:prstGeom prst="rect">
            <a:avLst/>
          </a:prstGeom>
        </p:spPr>
      </p:pic>
      <p:pic>
        <p:nvPicPr>
          <p:cNvPr id="25" name="그림 24" descr="텍스트, 다채로움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405A7D-98E0-5236-B676-98251012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3829855"/>
            <a:ext cx="6021831" cy="247464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4FE17E-E06A-AB08-AA0D-411EC1898D83}"/>
              </a:ext>
            </a:extLst>
          </p:cNvPr>
          <p:cNvSpPr/>
          <p:nvPr/>
        </p:nvSpPr>
        <p:spPr>
          <a:xfrm>
            <a:off x="5661660" y="1406260"/>
            <a:ext cx="1455420" cy="338554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수원시 일대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DC695-651A-B006-CE69-FAC7BE284070}"/>
              </a:ext>
            </a:extLst>
          </p:cNvPr>
          <p:cNvSpPr txBox="1"/>
          <p:nvPr/>
        </p:nvSpPr>
        <p:spPr>
          <a:xfrm>
            <a:off x="743214" y="1268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ko-KR" altLang="en-US" sz="2200" kern="0" dirty="0"/>
              <a:t>정책지원을 위한 기후 취약지역인구 분석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D5471-AD00-32CB-FE0D-D116CC736F23}"/>
              </a:ext>
            </a:extLst>
          </p:cNvPr>
          <p:cNvSpPr txBox="1"/>
          <p:nvPr/>
        </p:nvSpPr>
        <p:spPr>
          <a:xfrm>
            <a:off x="526101" y="1798253"/>
            <a:ext cx="4924205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생활인구 기반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 취약지역 진단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열스트레스가 강한 지역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취약지역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일평균 생활인구 수를 결합하여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</a:b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지역의 인구 규모와 밀집 특성을 반영한 실질적 취약성 평가 수행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단순 환경지표가 아닌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 실태를 고려한 </a:t>
            </a:r>
            <a:r>
              <a:rPr kumimoji="1" lang="ko-KR" altLang="en-US" sz="14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분석으로 정책 활용성 제고</a:t>
            </a:r>
            <a:endParaRPr kumimoji="1"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및 사업 의사결정 지원 도구로의 활용</a:t>
            </a:r>
            <a:br>
              <a:rPr kumimoji="1"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취약인구 밀집지역에 대한 지원 사업 추진 시 노후주택 개선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무더위 쉼터 조성 등 공간적 우선순위 설정 가능</a:t>
            </a:r>
            <a:endParaRPr kumimoji="1"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9" name="그림 28" descr="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77B5BB-EA26-B09D-4F0C-2F3A929FA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89" y="3787893"/>
            <a:ext cx="1856158" cy="268680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1E9430-C0D2-7CC2-BD8C-151A0D5C7C97}"/>
              </a:ext>
            </a:extLst>
          </p:cNvPr>
          <p:cNvSpPr/>
          <p:nvPr/>
        </p:nvSpPr>
        <p:spPr>
          <a:xfrm>
            <a:off x="3017044" y="5593556"/>
            <a:ext cx="76200" cy="4571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7DF79A8-198E-B4BE-6856-68D171162F29}"/>
              </a:ext>
            </a:extLst>
          </p:cNvPr>
          <p:cNvCxnSpPr>
            <a:stCxn id="30" idx="3"/>
          </p:cNvCxnSpPr>
          <p:nvPr/>
        </p:nvCxnSpPr>
        <p:spPr>
          <a:xfrm flipV="1">
            <a:off x="3093244" y="5061137"/>
            <a:ext cx="2485367" cy="55527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B05E6CF-E4FD-9029-A4E8-AF511490EC60}"/>
              </a:ext>
            </a:extLst>
          </p:cNvPr>
          <p:cNvSpPr txBox="1"/>
          <p:nvPr/>
        </p:nvSpPr>
        <p:spPr>
          <a:xfrm>
            <a:off x="11249306" y="14649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결과</a:t>
            </a:r>
          </a:p>
        </p:txBody>
      </p:sp>
    </p:spTree>
    <p:extLst>
      <p:ext uri="{BB962C8B-B14F-4D97-AF65-F5344CB8AC3E}">
        <p14:creationId xmlns:p14="http://schemas.microsoft.com/office/powerpoint/2010/main" val="227352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2C46-2D5D-1630-91F6-C66E8424E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353621B-7B47-98F6-0F07-BC0AD9CD250B}"/>
              </a:ext>
            </a:extLst>
          </p:cNvPr>
          <p:cNvSpPr txBox="1"/>
          <p:nvPr/>
        </p:nvSpPr>
        <p:spPr>
          <a:xfrm>
            <a:off x="526101" y="1534264"/>
            <a:ext cx="11161218" cy="157043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285750" indent="-285750" defTabSz="457200" latinLnBrk="0">
              <a:lnSpc>
                <a:spcPct val="13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 결과를 바탕으로 건물군의 높이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방향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간격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녹지 등 도시 구조 전반에 대한 검토가 가능하며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결과를 바탕으로 환경계획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도시계획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재해취약성 분석 등 다양한 분야에 활용될 수 있음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defTabSz="457200" latinLnBrk="0">
              <a:lnSpc>
                <a:spcPct val="13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경기기후플랫폼이 구축한 취약계층 정보와 생활인구 및 유동인구 데이터를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 결과에 중첩함으로써 생활밀착형 정책수립이 가능함 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기후취약인구 정보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인구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사회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경제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와의 연계를 통한 정책 우선순위 설정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생활인구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유동인구 정보와의 중첩 분석을 통한 실행사업 추진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살수차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저감시설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폭염안내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1FC0C-C899-13B5-E543-D06F16DEDD23}"/>
              </a:ext>
            </a:extLst>
          </p:cNvPr>
          <p:cNvSpPr txBox="1"/>
          <p:nvPr/>
        </p:nvSpPr>
        <p:spPr>
          <a:xfrm>
            <a:off x="730679" y="1031771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 대응형 정책 수립을 위한 활용 방안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F1FED2-726D-5935-118F-CB87EB7E7CAB}"/>
              </a:ext>
            </a:extLst>
          </p:cNvPr>
          <p:cNvGrpSpPr/>
          <p:nvPr/>
        </p:nvGrpSpPr>
        <p:grpSpPr>
          <a:xfrm>
            <a:off x="522453" y="1095531"/>
            <a:ext cx="208226" cy="194100"/>
            <a:chOff x="-101417" y="1013049"/>
            <a:chExt cx="1188927" cy="11082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0D01A5-84F8-F2E1-0F50-77FF1FE6222E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DBB2211-5761-32E5-3515-CA4BDACCC31F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0B3F961-01B5-17B3-6804-4CC5C2892D66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3C9FF7F-69AE-F1C2-9F47-CB722BC3DEF6}"/>
              </a:ext>
            </a:extLst>
          </p:cNvPr>
          <p:cNvSpPr txBox="1"/>
          <p:nvPr/>
        </p:nvSpPr>
        <p:spPr>
          <a:xfrm>
            <a:off x="1088830" y="284993"/>
            <a:ext cx="6220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기반 공간환경계획 활용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8C17E-82A0-B474-2BE1-D5099E5165C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80CA56-67E8-D12A-718C-A96A23BF27BD}"/>
              </a:ext>
            </a:extLst>
          </p:cNvPr>
          <p:cNvGrpSpPr/>
          <p:nvPr/>
        </p:nvGrpSpPr>
        <p:grpSpPr>
          <a:xfrm>
            <a:off x="5981700" y="3203526"/>
            <a:ext cx="5810250" cy="3369481"/>
            <a:chOff x="6430785" y="3537751"/>
            <a:chExt cx="4817485" cy="2762084"/>
          </a:xfrm>
        </p:grpSpPr>
        <p:pic>
          <p:nvPicPr>
            <p:cNvPr id="27" name="그림 26" descr="지도, 텍스트, 스크린샷, 세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64DF21C-5A73-546F-DC6F-2DEE10A81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785" y="3537751"/>
              <a:ext cx="4817485" cy="276208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51A6D31-BE1D-925C-D0A7-30B0E5FB5BC5}"/>
                </a:ext>
              </a:extLst>
            </p:cNvPr>
            <p:cNvSpPr/>
            <p:nvPr/>
          </p:nvSpPr>
          <p:spPr>
            <a:xfrm>
              <a:off x="7966329" y="4613801"/>
              <a:ext cx="787400" cy="381000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F9C99B-429D-BFFA-50C4-99763F2A2E77}"/>
                </a:ext>
              </a:extLst>
            </p:cNvPr>
            <p:cNvSpPr txBox="1"/>
            <p:nvPr/>
          </p:nvSpPr>
          <p:spPr>
            <a:xfrm>
              <a:off x="7947279" y="4343400"/>
              <a:ext cx="1194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폭염 노출 지역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669C6B-44D4-5DC3-77F2-0EFDD12CDE09}"/>
                </a:ext>
              </a:extLst>
            </p:cNvPr>
            <p:cNvSpPr txBox="1"/>
            <p:nvPr/>
          </p:nvSpPr>
          <p:spPr>
            <a:xfrm>
              <a:off x="7147838" y="5149805"/>
              <a:ext cx="1067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공원 혜택 지역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D7070C-96EC-A1B8-9F6E-7F21345371CA}"/>
                </a:ext>
              </a:extLst>
            </p:cNvPr>
            <p:cNvSpPr/>
            <p:nvPr/>
          </p:nvSpPr>
          <p:spPr>
            <a:xfrm>
              <a:off x="9369679" y="5355226"/>
              <a:ext cx="939800" cy="874759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722B68-D9CB-0829-4CC6-6431764B709F}"/>
                </a:ext>
              </a:extLst>
            </p:cNvPr>
            <p:cNvSpPr txBox="1"/>
            <p:nvPr/>
          </p:nvSpPr>
          <p:spPr>
            <a:xfrm>
              <a:off x="9049171" y="5047449"/>
              <a:ext cx="1346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폭염 </a:t>
              </a:r>
              <a:r>
                <a:rPr kumimoji="0" lang="ko-KR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비노출</a:t>
              </a:r>
              <a:r>
                <a: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 지역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F5529B-EE5C-8FB2-E5A9-F09D25C2967B}"/>
              </a:ext>
            </a:extLst>
          </p:cNvPr>
          <p:cNvSpPr txBox="1"/>
          <p:nvPr/>
        </p:nvSpPr>
        <p:spPr>
          <a:xfrm>
            <a:off x="10377272" y="146494"/>
            <a:ext cx="16177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의의 및 활용가능성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DAFAE2-B06C-4F10-0422-F556926120D1}"/>
              </a:ext>
            </a:extLst>
          </p:cNvPr>
          <p:cNvSpPr txBox="1"/>
          <p:nvPr/>
        </p:nvSpPr>
        <p:spPr>
          <a:xfrm>
            <a:off x="721793" y="3642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기반 연구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계획 연계 방향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72AE5D4-8860-5619-B5EC-674398418024}"/>
              </a:ext>
            </a:extLst>
          </p:cNvPr>
          <p:cNvGrpSpPr/>
          <p:nvPr/>
        </p:nvGrpSpPr>
        <p:grpSpPr>
          <a:xfrm>
            <a:off x="513567" y="3706173"/>
            <a:ext cx="208226" cy="194100"/>
            <a:chOff x="-101417" y="1013049"/>
            <a:chExt cx="1188927" cy="110826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0A470D8-26E4-F0A3-6846-1102F2A0EF62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EC03E81-01EE-D73E-A85B-11E94DD0E299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22409784-C6DB-6CAC-7497-9F0847473E63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57C0F06-FF54-3E77-261C-A0D4CA8BA476}"/>
              </a:ext>
            </a:extLst>
          </p:cNvPr>
          <p:cNvSpPr txBox="1"/>
          <p:nvPr/>
        </p:nvSpPr>
        <p:spPr>
          <a:xfrm>
            <a:off x="549262" y="4069664"/>
            <a:ext cx="5269374" cy="1566583"/>
          </a:xfrm>
          <a:prstGeom prst="rect">
            <a:avLst/>
          </a:prstGeom>
          <a:noFill/>
        </p:spPr>
        <p:txBody>
          <a:bodyPr wrap="square" lIns="108000" tIns="0" rIns="0" bIns="0" anchor="t" anchorCtr="0">
            <a:spAutoFit/>
          </a:bodyPr>
          <a:lstStyle>
            <a:defPPr>
              <a:defRPr lang="ko-KR"/>
            </a:defPPr>
            <a:lvl1pPr marL="285750" indent="-285750" defTabSz="457200" latinLnBrk="0">
              <a:lnSpc>
                <a:spcPct val="13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 kumimoji="1" sz="16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평가 결과와 지역별 에너지 사용량 연계 분석</a:t>
            </a:r>
            <a:b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 취약성과 에너지 소비 간의 상관관계를 파악함</a:t>
            </a:r>
            <a:b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 바우처 지급 기준을 보다 합리적으로 설정하는 데 활용될 수 있음</a:t>
            </a:r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열쾌적성을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고려한 관련 계획수립 방안</a:t>
            </a:r>
            <a:b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환경계획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공원녹지기본계획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재해취약성 검토 등과의 연계가 가능함 </a:t>
            </a:r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96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E47E-CF63-49DC-928A-D5B3AD67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46A52EDA-E47C-F8DC-5C1C-313475A5C29D}"/>
              </a:ext>
            </a:extLst>
          </p:cNvPr>
          <p:cNvCxnSpPr>
            <a:stCxn id="110" idx="3"/>
            <a:endCxn id="149" idx="0"/>
          </p:cNvCxnSpPr>
          <p:nvPr/>
        </p:nvCxnSpPr>
        <p:spPr>
          <a:xfrm>
            <a:off x="5698072" y="3345815"/>
            <a:ext cx="4994252" cy="2391995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31DFA9D-B04D-2DC6-479E-CAB1422BEBA4}"/>
              </a:ext>
            </a:extLst>
          </p:cNvPr>
          <p:cNvSpPr/>
          <p:nvPr/>
        </p:nvSpPr>
        <p:spPr>
          <a:xfrm>
            <a:off x="5926444" y="5515736"/>
            <a:ext cx="3541270" cy="801244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3B2A181-D3C1-8BF2-0DA8-5929A0F6F6C3}"/>
              </a:ext>
            </a:extLst>
          </p:cNvPr>
          <p:cNvCxnSpPr>
            <a:cxnSpLocks/>
            <a:stCxn id="110" idx="2"/>
            <a:endCxn id="129" idx="2"/>
          </p:cNvCxnSpPr>
          <p:nvPr/>
        </p:nvCxnSpPr>
        <p:spPr>
          <a:xfrm>
            <a:off x="4556868" y="3765550"/>
            <a:ext cx="0" cy="138891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5C56EBC-A8B5-B469-DB0B-C6BE9BD2AE90}"/>
              </a:ext>
            </a:extLst>
          </p:cNvPr>
          <p:cNvSpPr txBox="1"/>
          <p:nvPr/>
        </p:nvSpPr>
        <p:spPr>
          <a:xfrm>
            <a:off x="743213" y="1268413"/>
            <a:ext cx="725778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현장 실측 자료 및 타 시뮬레이션과 비교 분석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7D9CB33-6759-CDCA-E231-7E6878925C7E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7CDEA4A-073C-5E93-BF85-3E866CB89CC8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F0869122-095B-BDEC-9979-8C3E3B80A28A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DC13D3AD-4D88-5C32-B08D-16B0653C1C56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9B0AE1CE-4713-C293-526E-9178DF6F4CC6}"/>
              </a:ext>
            </a:extLst>
          </p:cNvPr>
          <p:cNvSpPr txBox="1"/>
          <p:nvPr/>
        </p:nvSpPr>
        <p:spPr>
          <a:xfrm>
            <a:off x="1088830" y="284993"/>
            <a:ext cx="483761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부록</a:t>
            </a:r>
            <a:r>
              <a:rPr kumimoji="0" lang="en-US" altLang="ko-KR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_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검증 및 검토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E7A9B5-FEF6-E5D4-78C0-DF8A575B19E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00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952426-7E9D-F2B8-8E04-BFEFE8BED9F9}"/>
              </a:ext>
            </a:extLst>
          </p:cNvPr>
          <p:cNvSpPr/>
          <p:nvPr/>
        </p:nvSpPr>
        <p:spPr>
          <a:xfrm>
            <a:off x="935136" y="2926080"/>
            <a:ext cx="2282409" cy="2228381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2F73D0E-89DA-1D15-42FC-C9F54E85BA41}"/>
              </a:ext>
            </a:extLst>
          </p:cNvPr>
          <p:cNvSpPr txBox="1"/>
          <p:nvPr/>
        </p:nvSpPr>
        <p:spPr>
          <a:xfrm>
            <a:off x="1596080" y="297956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원격탐사 자료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2E960DE-AFB2-4AC3-2590-1043A7D036DF}"/>
              </a:ext>
            </a:extLst>
          </p:cNvPr>
          <p:cNvSpPr/>
          <p:nvPr/>
        </p:nvSpPr>
        <p:spPr>
          <a:xfrm>
            <a:off x="1406781" y="3250827"/>
            <a:ext cx="1363187" cy="26161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항공 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LiDAR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0650FD92-1FBE-CE42-EC73-A4145E97E3BD}"/>
              </a:ext>
            </a:extLst>
          </p:cNvPr>
          <p:cNvSpPr/>
          <p:nvPr/>
        </p:nvSpPr>
        <p:spPr>
          <a:xfrm>
            <a:off x="1058017" y="3565926"/>
            <a:ext cx="2060240" cy="5002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기계학습 기반 </a:t>
            </a:r>
            <a:r>
              <a:rPr kumimoji="0" lang="ko-KR" altLang="en-US" sz="1200" b="1" i="0" u="none" strike="noStrike" kern="0" cap="none" spc="-150" normalizeH="0" baseline="0" noProof="0" dirty="0" err="1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점군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 분류 </a:t>
            </a:r>
            <a:endParaRPr kumimoji="0" lang="en-US" altLang="ko-KR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(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지면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식생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건물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)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E7FB1F-3DD1-8D2A-B834-253129C1D25D}"/>
              </a:ext>
            </a:extLst>
          </p:cNvPr>
          <p:cNvSpPr/>
          <p:nvPr/>
        </p:nvSpPr>
        <p:spPr>
          <a:xfrm>
            <a:off x="1058017" y="4155821"/>
            <a:ext cx="2060240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수치표면모델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(DEM)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5A487CA-ECAB-52BA-F120-60A0F2996909}"/>
              </a:ext>
            </a:extLst>
          </p:cNvPr>
          <p:cNvSpPr/>
          <p:nvPr/>
        </p:nvSpPr>
        <p:spPr>
          <a:xfrm>
            <a:off x="1058017" y="4483708"/>
            <a:ext cx="2060240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식생 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DSM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3471B5-D7EF-72CC-2C97-284C21CDB7D3}"/>
              </a:ext>
            </a:extLst>
          </p:cNvPr>
          <p:cNvSpPr/>
          <p:nvPr/>
        </p:nvSpPr>
        <p:spPr>
          <a:xfrm>
            <a:off x="1058017" y="4811595"/>
            <a:ext cx="2060240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지표면 및 건물 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DSM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DFA6332-B7E2-F209-1377-EF8EECB8146D}"/>
              </a:ext>
            </a:extLst>
          </p:cNvPr>
          <p:cNvSpPr/>
          <p:nvPr/>
        </p:nvSpPr>
        <p:spPr>
          <a:xfrm>
            <a:off x="3415663" y="2926080"/>
            <a:ext cx="2282409" cy="839470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01ECDEF-FED0-92DA-F968-CA15E8E963CF}"/>
              </a:ext>
            </a:extLst>
          </p:cNvPr>
          <p:cNvSpPr txBox="1"/>
          <p:nvPr/>
        </p:nvSpPr>
        <p:spPr>
          <a:xfrm>
            <a:off x="3935547" y="2979569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지자체별 기상 자료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9EC131A-9A6D-027F-552F-CB21134FD78C}"/>
              </a:ext>
            </a:extLst>
          </p:cNvPr>
          <p:cNvSpPr/>
          <p:nvPr/>
        </p:nvSpPr>
        <p:spPr>
          <a:xfrm>
            <a:off x="3415663" y="3819039"/>
            <a:ext cx="2282409" cy="765661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5E5D12-1EFF-89C1-315A-AB652ED0C124}"/>
              </a:ext>
            </a:extLst>
          </p:cNvPr>
          <p:cNvSpPr txBox="1"/>
          <p:nvPr/>
        </p:nvSpPr>
        <p:spPr>
          <a:xfrm>
            <a:off x="4060580" y="3812875"/>
            <a:ext cx="9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개인 특성 변수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51E42594-D781-187D-0597-E44AB5A23AC0}"/>
              </a:ext>
            </a:extLst>
          </p:cNvPr>
          <p:cNvCxnSpPr>
            <a:cxnSpLocks/>
            <a:stCxn id="107" idx="1"/>
          </p:cNvCxnSpPr>
          <p:nvPr/>
        </p:nvCxnSpPr>
        <p:spPr>
          <a:xfrm rot="10800000" flipV="1">
            <a:off x="702335" y="4286626"/>
            <a:ext cx="355682" cy="391310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DE502654-E23A-F1A0-EF0A-A8AE3AEC09F7}"/>
              </a:ext>
            </a:extLst>
          </p:cNvPr>
          <p:cNvCxnSpPr>
            <a:cxnSpLocks/>
            <a:stCxn id="109" idx="1"/>
          </p:cNvCxnSpPr>
          <p:nvPr/>
        </p:nvCxnSpPr>
        <p:spPr>
          <a:xfrm rot="10800000">
            <a:off x="702335" y="4527410"/>
            <a:ext cx="355683" cy="414991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F9C7C165-089E-ED52-3F38-602C8A52C8E1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349287" y="4614513"/>
            <a:ext cx="708730" cy="1315604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897984BB-3043-7132-9B18-40C7E4EAED1F}"/>
              </a:ext>
            </a:extLst>
          </p:cNvPr>
          <p:cNvSpPr/>
          <p:nvPr/>
        </p:nvSpPr>
        <p:spPr>
          <a:xfrm>
            <a:off x="3875273" y="3241179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기온 및 상대습도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908E6B3B-1F95-259C-7055-E555E367632E}"/>
              </a:ext>
            </a:extLst>
          </p:cNvPr>
          <p:cNvSpPr/>
          <p:nvPr/>
        </p:nvSpPr>
        <p:spPr>
          <a:xfrm>
            <a:off x="3875274" y="3491502"/>
            <a:ext cx="1363186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풍향 및 풍속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EF24718B-9777-EB83-9C3F-363EB41C34A0}"/>
              </a:ext>
            </a:extLst>
          </p:cNvPr>
          <p:cNvCxnSpPr>
            <a:cxnSpLocks/>
            <a:stCxn id="109" idx="2"/>
            <a:endCxn id="120" idx="0"/>
          </p:cNvCxnSpPr>
          <p:nvPr/>
        </p:nvCxnSpPr>
        <p:spPr>
          <a:xfrm rot="5400000">
            <a:off x="1703222" y="4943062"/>
            <a:ext cx="254772" cy="51505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C2209B4-B566-FF29-6166-C0C4F6AA64E5}"/>
              </a:ext>
            </a:extLst>
          </p:cNvPr>
          <p:cNvSpPr/>
          <p:nvPr/>
        </p:nvSpPr>
        <p:spPr>
          <a:xfrm>
            <a:off x="1129902" y="5327977"/>
            <a:ext cx="88635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건물 벽 높이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80FE722-124E-3B75-6E8A-1F75D4BC73F7}"/>
              </a:ext>
            </a:extLst>
          </p:cNvPr>
          <p:cNvSpPr/>
          <p:nvPr/>
        </p:nvSpPr>
        <p:spPr>
          <a:xfrm>
            <a:off x="2113423" y="5327977"/>
            <a:ext cx="88635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건물 벽 방위</a:t>
            </a: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C52A5B3D-5F67-4BBB-5B32-F3D31ACFFFCF}"/>
              </a:ext>
            </a:extLst>
          </p:cNvPr>
          <p:cNvCxnSpPr>
            <a:cxnSpLocks/>
            <a:stCxn id="109" idx="2"/>
            <a:endCxn id="121" idx="0"/>
          </p:cNvCxnSpPr>
          <p:nvPr/>
        </p:nvCxnSpPr>
        <p:spPr>
          <a:xfrm rot="16200000" flipH="1">
            <a:off x="2194982" y="4966360"/>
            <a:ext cx="254772" cy="46846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C69F044-053B-3779-B280-658622F466FC}"/>
              </a:ext>
            </a:extLst>
          </p:cNvPr>
          <p:cNvCxnSpPr>
            <a:cxnSpLocks/>
            <a:endCxn id="126" idx="1"/>
          </p:cNvCxnSpPr>
          <p:nvPr/>
        </p:nvCxnSpPr>
        <p:spPr>
          <a:xfrm flipV="1">
            <a:off x="345928" y="5921527"/>
            <a:ext cx="1126670" cy="891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90B3021-7603-B330-4324-86955F836D53}"/>
              </a:ext>
            </a:extLst>
          </p:cNvPr>
          <p:cNvCxnSpPr>
            <a:endCxn id="120" idx="0"/>
          </p:cNvCxnSpPr>
          <p:nvPr/>
        </p:nvCxnSpPr>
        <p:spPr>
          <a:xfrm>
            <a:off x="1573078" y="5200591"/>
            <a:ext cx="0" cy="12738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F61180D-5F02-B9EB-6DF6-B898939E272E}"/>
              </a:ext>
            </a:extLst>
          </p:cNvPr>
          <p:cNvCxnSpPr/>
          <p:nvPr/>
        </p:nvCxnSpPr>
        <p:spPr>
          <a:xfrm>
            <a:off x="2556599" y="5200591"/>
            <a:ext cx="0" cy="12738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3981EC-258B-35F7-6466-ADBF41604749}"/>
              </a:ext>
            </a:extLst>
          </p:cNvPr>
          <p:cNvSpPr/>
          <p:nvPr/>
        </p:nvSpPr>
        <p:spPr>
          <a:xfrm>
            <a:off x="1472598" y="5790722"/>
            <a:ext cx="120748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천공 </a:t>
            </a:r>
            <a:r>
              <a:rPr kumimoji="0" lang="ko-KR" altLang="en-US" sz="1200" b="1" i="0" u="none" strike="noStrike" kern="0" cap="none" spc="-150" normalizeH="0" baseline="0" noProof="0" dirty="0" err="1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개폐율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(SVF)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AE7ABC46-1F62-1A76-6970-1F467E8D0F33}"/>
              </a:ext>
            </a:extLst>
          </p:cNvPr>
          <p:cNvSpPr/>
          <p:nvPr/>
        </p:nvSpPr>
        <p:spPr>
          <a:xfrm>
            <a:off x="3875273" y="4065922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신체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0D0AABD-21D6-E8D4-2563-53EB224835A7}"/>
              </a:ext>
            </a:extLst>
          </p:cNvPr>
          <p:cNvSpPr/>
          <p:nvPr/>
        </p:nvSpPr>
        <p:spPr>
          <a:xfrm>
            <a:off x="3875274" y="4316245"/>
            <a:ext cx="1363186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옷차림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CEF94F-091E-DE7A-EFAF-9DB1DA846E1E}"/>
              </a:ext>
            </a:extLst>
          </p:cNvPr>
          <p:cNvSpPr/>
          <p:nvPr/>
        </p:nvSpPr>
        <p:spPr>
          <a:xfrm>
            <a:off x="3415663" y="4632955"/>
            <a:ext cx="2282409" cy="521506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B46A10-4CF1-957C-628F-52BF6D894AB2}"/>
              </a:ext>
            </a:extLst>
          </p:cNvPr>
          <p:cNvSpPr txBox="1"/>
          <p:nvPr/>
        </p:nvSpPr>
        <p:spPr>
          <a:xfrm>
            <a:off x="4082223" y="4618694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토지피복</a:t>
            </a:r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 자료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1E8A76E-8AA9-5BE4-5283-6BA38CA3A50D}"/>
              </a:ext>
            </a:extLst>
          </p:cNvPr>
          <p:cNvSpPr/>
          <p:nvPr/>
        </p:nvSpPr>
        <p:spPr>
          <a:xfrm>
            <a:off x="3875273" y="4884441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광역 도시생태현황지도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132FAD3-201B-5552-75C7-47337EF5BB4A}"/>
              </a:ext>
            </a:extLst>
          </p:cNvPr>
          <p:cNvSpPr/>
          <p:nvPr/>
        </p:nvSpPr>
        <p:spPr>
          <a:xfrm>
            <a:off x="3415660" y="5246559"/>
            <a:ext cx="228241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도로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건물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식생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나지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수역 분류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D83E4FCD-A63A-528B-A51E-252CAC5BC3C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 flipH="1">
            <a:off x="4556866" y="5100063"/>
            <a:ext cx="1" cy="14649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933C0B5-0ADD-0937-A75B-4BDD35419B33}"/>
              </a:ext>
            </a:extLst>
          </p:cNvPr>
          <p:cNvGrpSpPr/>
          <p:nvPr/>
        </p:nvGrpSpPr>
        <p:grpSpPr>
          <a:xfrm>
            <a:off x="3616034" y="5737810"/>
            <a:ext cx="1881664" cy="367434"/>
            <a:chOff x="3477375" y="5714021"/>
            <a:chExt cx="1881664" cy="367434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EFEA1A3-B319-58E4-7437-E9CAB32A9245}"/>
                </a:ext>
              </a:extLst>
            </p:cNvPr>
            <p:cNvSpPr txBox="1"/>
            <p:nvPr/>
          </p:nvSpPr>
          <p:spPr>
            <a:xfrm>
              <a:off x="3771915" y="5766933"/>
              <a:ext cx="132055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UMEP-SOLWEIG</a:t>
              </a:r>
              <a:endPara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36" name="다이아몬드 135">
              <a:extLst>
                <a:ext uri="{FF2B5EF4-FFF2-40B4-BE49-F238E27FC236}">
                  <a16:creationId xmlns:a16="http://schemas.microsoft.com/office/drawing/2014/main" id="{3476C53F-C1A8-0BD3-E4E2-854A63BF110F}"/>
                </a:ext>
              </a:extLst>
            </p:cNvPr>
            <p:cNvSpPr/>
            <p:nvPr/>
          </p:nvSpPr>
          <p:spPr>
            <a:xfrm>
              <a:off x="3477375" y="5714021"/>
              <a:ext cx="1881664" cy="367434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104E1C67-292A-B10D-816D-F59E8082C1ED}"/>
              </a:ext>
            </a:extLst>
          </p:cNvPr>
          <p:cNvCxnSpPr>
            <a:cxnSpLocks/>
            <a:stCxn id="132" idx="2"/>
            <a:endCxn id="136" idx="0"/>
          </p:cNvCxnSpPr>
          <p:nvPr/>
        </p:nvCxnSpPr>
        <p:spPr>
          <a:xfrm>
            <a:off x="4556866" y="5508169"/>
            <a:ext cx="0" cy="22964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FE31B5F-A03D-02B0-E004-EDC492F7200E}"/>
              </a:ext>
            </a:extLst>
          </p:cNvPr>
          <p:cNvCxnSpPr>
            <a:cxnSpLocks/>
            <a:stCxn id="126" idx="3"/>
            <a:endCxn id="136" idx="1"/>
          </p:cNvCxnSpPr>
          <p:nvPr/>
        </p:nvCxnSpPr>
        <p:spPr>
          <a:xfrm>
            <a:off x="2680080" y="5921527"/>
            <a:ext cx="93595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4002C39-EE4A-C9A0-7359-6985ADF76075}"/>
              </a:ext>
            </a:extLst>
          </p:cNvPr>
          <p:cNvGrpSpPr/>
          <p:nvPr/>
        </p:nvGrpSpPr>
        <p:grpSpPr>
          <a:xfrm>
            <a:off x="6024668" y="5622644"/>
            <a:ext cx="1230495" cy="560644"/>
            <a:chOff x="5938943" y="5504191"/>
            <a:chExt cx="1230495" cy="56064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E364872-239A-8577-466D-E69B63CB2FFA}"/>
                </a:ext>
              </a:extLst>
            </p:cNvPr>
            <p:cNvSpPr/>
            <p:nvPr/>
          </p:nvSpPr>
          <p:spPr>
            <a:xfrm>
              <a:off x="5938944" y="5504191"/>
              <a:ext cx="1230494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평균복사온도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(MRT)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C70ED13-CAB6-BA4A-D1B9-278011F5B072}"/>
                </a:ext>
              </a:extLst>
            </p:cNvPr>
            <p:cNvSpPr/>
            <p:nvPr/>
          </p:nvSpPr>
          <p:spPr>
            <a:xfrm>
              <a:off x="5938943" y="5803225"/>
              <a:ext cx="1230489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열쾌적지수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(UTCI)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</p:grp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3FE0BEBA-DFF3-CF8D-CB8C-FCD044FE228A}"/>
              </a:ext>
            </a:extLst>
          </p:cNvPr>
          <p:cNvSpPr/>
          <p:nvPr/>
        </p:nvSpPr>
        <p:spPr>
          <a:xfrm>
            <a:off x="3425313" y="5567819"/>
            <a:ext cx="3947037" cy="657617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68A5345-C7A7-B57D-B8BF-5D31BC85D130}"/>
              </a:ext>
            </a:extLst>
          </p:cNvPr>
          <p:cNvGrpSpPr/>
          <p:nvPr/>
        </p:nvGrpSpPr>
        <p:grpSpPr>
          <a:xfrm>
            <a:off x="8092623" y="5622644"/>
            <a:ext cx="1230495" cy="560644"/>
            <a:chOff x="5938943" y="5504191"/>
            <a:chExt cx="1230495" cy="560644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9C683D3-6EB6-49AA-2343-B4EFF39367BB}"/>
                </a:ext>
              </a:extLst>
            </p:cNvPr>
            <p:cNvSpPr/>
            <p:nvPr/>
          </p:nvSpPr>
          <p:spPr>
            <a:xfrm>
              <a:off x="5938944" y="5504191"/>
              <a:ext cx="1230494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평균복사온도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(MRT)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DF6C19B-288F-C219-22EA-C786FBEBF645}"/>
                </a:ext>
              </a:extLst>
            </p:cNvPr>
            <p:cNvSpPr/>
            <p:nvPr/>
          </p:nvSpPr>
          <p:spPr>
            <a:xfrm>
              <a:off x="5938943" y="5803225"/>
              <a:ext cx="1230489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열쾌적지수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(UTCI)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</p:grp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ABE17B7-D4DB-76A2-3A33-396FBD64F9A8}"/>
              </a:ext>
            </a:extLst>
          </p:cNvPr>
          <p:cNvSpPr/>
          <p:nvPr/>
        </p:nvSpPr>
        <p:spPr>
          <a:xfrm>
            <a:off x="7960044" y="5567819"/>
            <a:ext cx="3796982" cy="657617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0CAF7A5-48F5-88EA-65B7-DC1F4AA63AE6}"/>
              </a:ext>
            </a:extLst>
          </p:cNvPr>
          <p:cNvGrpSpPr/>
          <p:nvPr/>
        </p:nvGrpSpPr>
        <p:grpSpPr>
          <a:xfrm>
            <a:off x="9751492" y="5737810"/>
            <a:ext cx="1881664" cy="367434"/>
            <a:chOff x="3477375" y="5714021"/>
            <a:chExt cx="1881664" cy="367434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0BEB3DD-404A-DE91-F34E-A79F0E1D6914}"/>
                </a:ext>
              </a:extLst>
            </p:cNvPr>
            <p:cNvSpPr txBox="1"/>
            <p:nvPr/>
          </p:nvSpPr>
          <p:spPr>
            <a:xfrm>
              <a:off x="3771915" y="5729660"/>
              <a:ext cx="13205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ENVI - met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49" name="다이아몬드 148">
              <a:extLst>
                <a:ext uri="{FF2B5EF4-FFF2-40B4-BE49-F238E27FC236}">
                  <a16:creationId xmlns:a16="http://schemas.microsoft.com/office/drawing/2014/main" id="{E819B10C-6588-F321-DB05-A28D325F1591}"/>
                </a:ext>
              </a:extLst>
            </p:cNvPr>
            <p:cNvSpPr/>
            <p:nvPr/>
          </p:nvSpPr>
          <p:spPr>
            <a:xfrm>
              <a:off x="3477375" y="5714021"/>
              <a:ext cx="1881664" cy="367434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9EEBAA-8646-4736-B771-F95D1C7697C5}"/>
              </a:ext>
            </a:extLst>
          </p:cNvPr>
          <p:cNvCxnSpPr>
            <a:stCxn id="136" idx="3"/>
            <a:endCxn id="140" idx="1"/>
          </p:cNvCxnSpPr>
          <p:nvPr/>
        </p:nvCxnSpPr>
        <p:spPr>
          <a:xfrm flipV="1">
            <a:off x="5497698" y="5753449"/>
            <a:ext cx="526971" cy="16807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6C885A1A-616D-71ED-949A-A89D3D8D9171}"/>
              </a:ext>
            </a:extLst>
          </p:cNvPr>
          <p:cNvCxnSpPr>
            <a:stCxn id="136" idx="3"/>
            <a:endCxn id="141" idx="1"/>
          </p:cNvCxnSpPr>
          <p:nvPr/>
        </p:nvCxnSpPr>
        <p:spPr>
          <a:xfrm>
            <a:off x="5497698" y="5921527"/>
            <a:ext cx="526970" cy="130956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ED593C68-9721-BE17-C256-FEC89A20F1AF}"/>
              </a:ext>
            </a:extLst>
          </p:cNvPr>
          <p:cNvCxnSpPr>
            <a:stCxn id="149" idx="1"/>
            <a:endCxn id="144" idx="3"/>
          </p:cNvCxnSpPr>
          <p:nvPr/>
        </p:nvCxnSpPr>
        <p:spPr>
          <a:xfrm rot="10800000">
            <a:off x="9323118" y="5753449"/>
            <a:ext cx="428374" cy="16807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82F706F7-BCCA-A7A5-6368-4196B94B1672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rot="10800000" flipV="1">
            <a:off x="9323112" y="5921527"/>
            <a:ext cx="428380" cy="130956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C4661A0-72B8-F240-E914-EEE55783C032}"/>
              </a:ext>
            </a:extLst>
          </p:cNvPr>
          <p:cNvCxnSpPr>
            <a:stCxn id="140" idx="3"/>
            <a:endCxn id="144" idx="1"/>
          </p:cNvCxnSpPr>
          <p:nvPr/>
        </p:nvCxnSpPr>
        <p:spPr>
          <a:xfrm>
            <a:off x="7255163" y="5753449"/>
            <a:ext cx="837461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dashDot"/>
            <a:miter lim="800000"/>
            <a:headEnd type="triangle"/>
            <a:tailEnd type="triangle"/>
          </a:ln>
          <a:effectLst/>
        </p:spPr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F8D4C41B-BC1E-A89E-3629-74BF813FB323}"/>
              </a:ext>
            </a:extLst>
          </p:cNvPr>
          <p:cNvCxnSpPr>
            <a:cxnSpLocks/>
            <a:stCxn id="141" idx="3"/>
            <a:endCxn id="145" idx="1"/>
          </p:cNvCxnSpPr>
          <p:nvPr/>
        </p:nvCxnSpPr>
        <p:spPr>
          <a:xfrm>
            <a:off x="7255157" y="6052483"/>
            <a:ext cx="83746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dashDot"/>
            <a:miter lim="800000"/>
            <a:headEnd type="triangle"/>
            <a:tailEnd type="triangle"/>
          </a:ln>
          <a:effectLst/>
        </p:spPr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C090168-3D25-B2A4-5E0B-ED8E83F2B94C}"/>
              </a:ext>
            </a:extLst>
          </p:cNvPr>
          <p:cNvSpPr/>
          <p:nvPr/>
        </p:nvSpPr>
        <p:spPr>
          <a:xfrm>
            <a:off x="6978230" y="2926079"/>
            <a:ext cx="3463076" cy="2531745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575E389-5257-85F6-8A5F-DC4687FA2685}"/>
              </a:ext>
            </a:extLst>
          </p:cNvPr>
          <p:cNvSpPr txBox="1"/>
          <p:nvPr/>
        </p:nvSpPr>
        <p:spPr>
          <a:xfrm>
            <a:off x="8213483" y="2979569"/>
            <a:ext cx="9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현장 실측 자료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F98FBC35-EB40-0F35-E34F-15F660F397DC}"/>
              </a:ext>
            </a:extLst>
          </p:cNvPr>
          <p:cNvSpPr/>
          <p:nvPr/>
        </p:nvSpPr>
        <p:spPr>
          <a:xfrm>
            <a:off x="8028173" y="3241179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천공개폐율</a:t>
            </a: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(SVF)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07D68165-6CF2-CD7E-BEF3-F83BB6B5CEA9}"/>
              </a:ext>
            </a:extLst>
          </p:cNvPr>
          <p:cNvSpPr/>
          <p:nvPr/>
        </p:nvSpPr>
        <p:spPr>
          <a:xfrm>
            <a:off x="8028174" y="3491502"/>
            <a:ext cx="1363186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평균 복사온도</a:t>
            </a: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(MRT)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78FD317-7B38-0D4E-D2CB-FEE9FFDE3D72}"/>
              </a:ext>
            </a:extLst>
          </p:cNvPr>
          <p:cNvSpPr txBox="1"/>
          <p:nvPr/>
        </p:nvSpPr>
        <p:spPr>
          <a:xfrm>
            <a:off x="7430857" y="576875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검증</a:t>
            </a: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FC8EE3A6-4CC4-791D-CADF-BF0E75EFADD7}"/>
              </a:ext>
            </a:extLst>
          </p:cNvPr>
          <p:cNvCxnSpPr>
            <a:cxnSpLocks/>
            <a:stCxn id="156" idx="3"/>
            <a:endCxn id="149" idx="0"/>
          </p:cNvCxnSpPr>
          <p:nvPr/>
        </p:nvCxnSpPr>
        <p:spPr>
          <a:xfrm>
            <a:off x="10441306" y="4191952"/>
            <a:ext cx="251018" cy="1545858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62" name="图片 1" descr="应用程序&#10;&#10;描述已自动生成">
            <a:extLst>
              <a:ext uri="{FF2B5EF4-FFF2-40B4-BE49-F238E27FC236}">
                <a16:creationId xmlns:a16="http://schemas.microsoft.com/office/drawing/2014/main" id="{8EF22C85-7960-C6C7-A679-86698F67A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085" y="3850629"/>
            <a:ext cx="3342748" cy="15454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CC3A02CD-EDE3-3328-D86F-B070B1E3D92C}"/>
              </a:ext>
            </a:extLst>
          </p:cNvPr>
          <p:cNvSpPr txBox="1"/>
          <p:nvPr/>
        </p:nvSpPr>
        <p:spPr>
          <a:xfrm>
            <a:off x="1044633" y="1782871"/>
            <a:ext cx="5410059" cy="68557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현장 실측자료와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분석결과 비교분석</a:t>
            </a:r>
            <a:endParaRPr kumimoji="1"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현장 </a:t>
            </a:r>
            <a:r>
              <a:rPr kumimoji="1" lang="ko-KR" altLang="en-US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실특자료와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ENVI-MET 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결과와 비교분석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CFDA09E-0B05-5A1F-E2FE-B8A0D2FE9C04}"/>
              </a:ext>
            </a:extLst>
          </p:cNvPr>
          <p:cNvSpPr txBox="1"/>
          <p:nvPr/>
        </p:nvSpPr>
        <p:spPr>
          <a:xfrm>
            <a:off x="6737183" y="1383458"/>
            <a:ext cx="5100320" cy="107721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ENVI - met</a:t>
            </a:r>
            <a:endParaRPr kumimoji="0" lang="ko-KR" altLang="en-US" sz="16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CFD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(Computational Fluid Dynamics)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기반으로 도시 내 공간의 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질량 교환을 정밀 계산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 흐름 모사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풍속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난류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 혼합 등 계산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복사 에너지 모사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장파 복사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건물 반사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흡수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방출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지표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식생 상호작용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증발산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뿌리층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수분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식물 생리 반응 등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DD5204B-E33F-A37B-E78E-962F8A87712D}"/>
              </a:ext>
            </a:extLst>
          </p:cNvPr>
          <p:cNvCxnSpPr/>
          <p:nvPr/>
        </p:nvCxnSpPr>
        <p:spPr>
          <a:xfrm flipV="1">
            <a:off x="11160760" y="2460676"/>
            <a:ext cx="0" cy="337681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5095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153D0-D186-FCCB-83B6-7568CF48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D274DF6-DF52-0E04-B025-2AA96376404B}"/>
              </a:ext>
            </a:extLst>
          </p:cNvPr>
          <p:cNvSpPr txBox="1"/>
          <p:nvPr/>
        </p:nvSpPr>
        <p:spPr>
          <a:xfrm>
            <a:off x="743214" y="1268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실측 데이터 기반 기온 및 습도 시뮬레이션 결과 검증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B11C1A-CD15-6045-E123-9D8695114DDC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20F35FC-A9FF-973F-09C3-788DEB4DBF30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43CCB68-3D05-54BC-B50C-01F4B183107C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DDAF54E-1D6D-9F76-DE43-3C490AA721D3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44E4B-F9DE-5B28-9B1A-47C25B496E05}"/>
              </a:ext>
            </a:extLst>
          </p:cNvPr>
          <p:cNvSpPr txBox="1"/>
          <p:nvPr/>
        </p:nvSpPr>
        <p:spPr>
          <a:xfrm>
            <a:off x="743214" y="1783676"/>
            <a:ext cx="10993591" cy="62844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고정밀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LiDAR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데이터를 활용하여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모델의 시뮬레이션 정확도가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ENVI-met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비해 더 적합함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ENVI-met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비해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은 다양한 도시 환경 및 특성에서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시뮬레이션에 더 적합함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E788A1-3D65-7482-B35C-CB8BA8FA065D}"/>
              </a:ext>
            </a:extLst>
          </p:cNvPr>
          <p:cNvSpPr txBox="1"/>
          <p:nvPr/>
        </p:nvSpPr>
        <p:spPr>
          <a:xfrm>
            <a:off x="421628" y="2853706"/>
            <a:ext cx="5468322" cy="299441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algn="ctr">
              <a:lnSpc>
                <a:spcPct val="110000"/>
              </a:lnSpc>
              <a:buSzPct val="100000"/>
              <a:defRPr/>
            </a:pP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모델 교정의 구축 </a:t>
            </a:r>
            <a:r>
              <a:rPr lang="en-US" altLang="ko-KR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 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실측 이론 검증</a:t>
            </a:r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0CBF12BF-B367-7025-87DE-B15297CE4F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11"/>
          <a:stretch/>
        </p:blipFill>
        <p:spPr>
          <a:xfrm>
            <a:off x="1373804" y="3206344"/>
            <a:ext cx="4004646" cy="292769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_x1465453832">
            <a:extLst>
              <a:ext uri="{FF2B5EF4-FFF2-40B4-BE49-F238E27FC236}">
                <a16:creationId xmlns:a16="http://schemas.microsoft.com/office/drawing/2014/main" id="{B0E4E0A4-D8A9-201B-E056-5247D7F6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50" y="3206344"/>
            <a:ext cx="5563183" cy="29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FC35C-5AF1-2E78-A1DB-93A2D1C761F2}"/>
              </a:ext>
            </a:extLst>
          </p:cNvPr>
          <p:cNvSpPr txBox="1"/>
          <p:nvPr/>
        </p:nvSpPr>
        <p:spPr>
          <a:xfrm>
            <a:off x="5937379" y="2853706"/>
            <a:ext cx="5799425" cy="299697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>
              <a:lnSpc>
                <a:spcPct val="110000"/>
              </a:lnSpc>
              <a:buSzPct val="100000"/>
              <a:defRPr/>
            </a:pPr>
            <a:r>
              <a:rPr lang="en-US" altLang="ko-KR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ENVI-met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과</a:t>
            </a:r>
            <a:r>
              <a:rPr lang="en-US" altLang="ko-KR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UMEP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</a:t>
            </a:r>
            <a:r>
              <a:rPr lang="ko-KR" altLang="en-US" sz="1900" spc="-12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온습도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모의</a:t>
            </a:r>
            <a:r>
              <a:rPr lang="en-US" altLang="ko-KR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실측 데이터 간 상관성 검증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7BCEE4-6B9B-F4E0-E477-C84374537554}"/>
              </a:ext>
            </a:extLst>
          </p:cNvPr>
          <p:cNvSpPr txBox="1"/>
          <p:nvPr/>
        </p:nvSpPr>
        <p:spPr>
          <a:xfrm>
            <a:off x="6273967" y="6200834"/>
            <a:ext cx="53911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Li, Y et al &amp; Song, Y. (2025). Influences of Urban Forms on Block-Level Thermal Comfort and Its Optimization: A Case Study of Gyeonggi-do, South Korea. Landscape Architecture Academic Journal, 42(02), 42-51. https://doi.org/10.12193/j.laing.2025.02.0042.005</a:t>
            </a:r>
            <a:endParaRPr lang="ko-KR" altLang="en-US" sz="700" dirty="0">
              <a:solidFill>
                <a:prstClr val="black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BAFFC-D217-50B6-D406-6757F7C55F0B}"/>
              </a:ext>
            </a:extLst>
          </p:cNvPr>
          <p:cNvSpPr txBox="1"/>
          <p:nvPr/>
        </p:nvSpPr>
        <p:spPr>
          <a:xfrm>
            <a:off x="1088830" y="284993"/>
            <a:ext cx="483761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부록</a:t>
            </a:r>
            <a:r>
              <a:rPr kumimoji="0" lang="en-US" altLang="ko-KR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_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검증 및 검토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8FB5E3-0C58-5111-AD8A-1833A9FB853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00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88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4762B-B07B-6614-3D50-579D4B6F3BD7}"/>
              </a:ext>
            </a:extLst>
          </p:cNvPr>
          <p:cNvSpPr txBox="1"/>
          <p:nvPr/>
        </p:nvSpPr>
        <p:spPr>
          <a:xfrm>
            <a:off x="10654591" y="14649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배경 및 필요성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FFB1F-EA2B-3F64-38F1-93E7782E5270}"/>
              </a:ext>
            </a:extLst>
          </p:cNvPr>
          <p:cNvSpPr txBox="1"/>
          <p:nvPr/>
        </p:nvSpPr>
        <p:spPr>
          <a:xfrm>
            <a:off x="743214" y="1268413"/>
            <a:ext cx="5025465" cy="338554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폭염으로 인한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온열질환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발생과 인명피해 증가 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E52666-9783-5761-913B-8B8E1EE73EA1}"/>
              </a:ext>
            </a:extLst>
          </p:cNvPr>
          <p:cNvSpPr txBox="1"/>
          <p:nvPr/>
        </p:nvSpPr>
        <p:spPr>
          <a:xfrm>
            <a:off x="743214" y="1676342"/>
            <a:ext cx="10897924" cy="1251881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전국에 비해 경기도의 </a:t>
            </a:r>
            <a:r>
              <a:rPr kumimoji="1" lang="ko-KR" altLang="en-US" sz="16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온열질환자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수는 더 빠르게 증가함</a:t>
            </a:r>
            <a:endParaRPr kumimoji="1" lang="en-US" altLang="ko-KR" sz="16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0000" lvl="1" indent="-180000" defTabSz="457200" latinLnBrk="0">
              <a:lnSpc>
                <a:spcPct val="150000"/>
              </a:lnSpc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2011~2022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 연평균 증가율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전국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1.8%,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3.5%</a:t>
            </a:r>
          </a:p>
          <a:p>
            <a:pPr marL="360000" lvl="1" indent="-180000" defTabSz="457200" latinLnBrk="0">
              <a:lnSpc>
                <a:spcPct val="150000"/>
              </a:lnSpc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최근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(2020~2022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연평균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증가률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전국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8.4%,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24.9%</a:t>
            </a:r>
          </a:p>
          <a:p>
            <a:pPr marL="360000" lvl="1" indent="-180000" defTabSz="457200" latinLnBrk="0">
              <a:lnSpc>
                <a:spcPct val="150000"/>
              </a:lnSpc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온열질환은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열로 인해 발생하는 급성질환을 의미하며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열사병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열탈진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일사병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열경련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열실신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열부종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열발진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등을 포함함</a:t>
            </a:r>
            <a:endParaRPr kumimoji="1" lang="en-US" altLang="ko-KR" sz="14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F95FA2-097F-8777-9E95-7994F574DC89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1B57AA0-994A-CC55-44E1-02AFE7CEE3F1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F92C4E7-1933-A2DD-F607-C7094AD8CD93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DC6CC7B-FC61-3EFA-2263-BB95798436C0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A8748A-B073-B3B1-7B73-C56E292CECFF}"/>
              </a:ext>
            </a:extLst>
          </p:cNvPr>
          <p:cNvGrpSpPr/>
          <p:nvPr/>
        </p:nvGrpSpPr>
        <p:grpSpPr>
          <a:xfrm>
            <a:off x="1593399" y="3429000"/>
            <a:ext cx="9005201" cy="2879084"/>
            <a:chOff x="1212238" y="3429000"/>
            <a:chExt cx="9005201" cy="287908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7D2CBB-3CD8-EF80-DBDD-313B0D5F7BEB}"/>
                </a:ext>
              </a:extLst>
            </p:cNvPr>
            <p:cNvSpPr txBox="1"/>
            <p:nvPr/>
          </p:nvSpPr>
          <p:spPr>
            <a:xfrm>
              <a:off x="1403227" y="6077252"/>
              <a:ext cx="3403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자료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</a:t>
              </a: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kumimoji="1" lang="ko-KR" altLang="en-US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국민건강보험공단 </a:t>
              </a:r>
              <a:r>
                <a:rPr kumimoji="1" lang="ko-KR" altLang="en-US" sz="900" spc="-6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온열질환</a:t>
              </a:r>
              <a:r>
                <a:rPr kumimoji="1" lang="ko-KR" altLang="en-US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 데이터 </a:t>
              </a:r>
              <a:r>
                <a:rPr kumimoji="1" lang="en-US" altLang="ko-KR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(2023), </a:t>
              </a:r>
              <a:r>
                <a:rPr kumimoji="1" lang="ko-KR" altLang="en-US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저자 작성</a:t>
              </a:r>
              <a:r>
                <a:rPr kumimoji="1" lang="en-US" altLang="ko-KR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.</a:t>
              </a:r>
              <a:endParaRPr lang="ko-KR" altLang="en-US" sz="9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C5216788-F521-A758-65A5-A9F5701D8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238" y="3651077"/>
              <a:ext cx="4381056" cy="243664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45A55C6A-A4CA-79DC-D9EF-0D35F1E5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8716" y="3726027"/>
              <a:ext cx="4368723" cy="236169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F8292A-8086-9B76-3B7B-E5C7B6871EA1}"/>
                </a:ext>
              </a:extLst>
            </p:cNvPr>
            <p:cNvSpPr txBox="1"/>
            <p:nvPr/>
          </p:nvSpPr>
          <p:spPr>
            <a:xfrm>
              <a:off x="2581152" y="3429000"/>
              <a:ext cx="21526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</a:t>
              </a:r>
              <a:r>
                <a:rPr lang="ko-KR" altLang="en-US" sz="1300" dirty="0">
                  <a:solidFill>
                    <a:srgbClr val="ED7D3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전국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3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온열질환자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추이</a:t>
              </a: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&gt;</a:t>
              </a:r>
              <a:endParaRPr lang="ko-KR" altLang="en-US" sz="13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70649B-2ADF-35B7-97E4-6FD469785293}"/>
                </a:ext>
              </a:extLst>
            </p:cNvPr>
            <p:cNvSpPr txBox="1"/>
            <p:nvPr/>
          </p:nvSpPr>
          <p:spPr>
            <a:xfrm>
              <a:off x="7223491" y="3429000"/>
              <a:ext cx="21526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</a:t>
              </a:r>
              <a:r>
                <a:rPr lang="ko-KR" altLang="en-US" sz="1300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3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온열질환자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추이</a:t>
              </a: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&gt;</a:t>
              </a:r>
              <a:endParaRPr lang="ko-KR" altLang="en-US" sz="13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31F8B6F-BF37-C3F0-8898-063900B72DB4}"/>
              </a:ext>
            </a:extLst>
          </p:cNvPr>
          <p:cNvSpPr txBox="1"/>
          <p:nvPr/>
        </p:nvSpPr>
        <p:spPr>
          <a:xfrm>
            <a:off x="1088829" y="300383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dirty="0"/>
              <a:t>경기도 폭염 현황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6FD2A2-57E3-D724-30F4-2ED69EEE005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32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71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3779AA-8F56-3746-4D76-8F80E39DDFDD}"/>
              </a:ext>
            </a:extLst>
          </p:cNvPr>
          <p:cNvSpPr txBox="1"/>
          <p:nvPr/>
        </p:nvSpPr>
        <p:spPr>
          <a:xfrm>
            <a:off x="743214" y="1268413"/>
            <a:ext cx="6779470" cy="338554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연령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장소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직업 등에 따라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온열질환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양상의 현저한 차이를 보임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21B19-2536-7E9D-91AB-0998284605B6}"/>
              </a:ext>
            </a:extLst>
          </p:cNvPr>
          <p:cNvSpPr txBox="1"/>
          <p:nvPr/>
        </p:nvSpPr>
        <p:spPr>
          <a:xfrm>
            <a:off x="743214" y="1676342"/>
            <a:ext cx="11448786" cy="965649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2023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 사망자 총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32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명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중 </a:t>
            </a:r>
            <a:r>
              <a:rPr kumimoji="1" lang="en-US" altLang="ko-KR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80</a:t>
            </a:r>
            <a:r>
              <a:rPr kumimoji="1" lang="ko-KR" altLang="en-US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세 이상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 </a:t>
            </a:r>
            <a:r>
              <a:rPr kumimoji="1" lang="en-US" altLang="ko-KR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50.0%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차지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실외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발생환자가 </a:t>
            </a:r>
            <a:r>
              <a:rPr kumimoji="1" lang="en-US" altLang="ko-KR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81.3%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를 차지함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2023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 총 </a:t>
            </a:r>
            <a:r>
              <a:rPr kumimoji="1" lang="ko-KR" altLang="en-US" sz="16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온열질환자의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발생장소는 실외가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2,243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명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(79.6%)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으로 실내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575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명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(20.4%)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보다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3.9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배 많음</a:t>
            </a:r>
            <a:endParaRPr kumimoji="1" lang="en-US" altLang="ko-KR" sz="16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직업별로는 단순노무종사자가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21.0%,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무직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12.1% </a:t>
            </a:r>
            <a:r>
              <a:rPr kumimoji="1" lang="ko-KR" altLang="en-US" sz="16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농림어업숙련종사자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8.8%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순으로 가장 많았음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B77C5E-FA4A-9E42-AEAA-378458E469A3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468CFC5-6CB8-819B-E4B5-3D11CFB0F9F2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7FD37E5-4FF0-4FC3-BE06-5579F695FCE2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FDA1CB4-8577-7E9F-1025-68E1D19247F3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026610-B4EB-3CB1-1AAD-F29F4ADB4378}"/>
              </a:ext>
            </a:extLst>
          </p:cNvPr>
          <p:cNvGraphicFramePr>
            <a:graphicFrameLocks noGrp="1"/>
          </p:cNvGraphicFramePr>
          <p:nvPr/>
        </p:nvGraphicFramePr>
        <p:xfrm>
          <a:off x="1088829" y="3100971"/>
          <a:ext cx="9925342" cy="3196507"/>
        </p:xfrm>
        <a:graphic>
          <a:graphicData uri="http://schemas.openxmlformats.org/drawingml/2006/table">
            <a:tbl>
              <a:tblPr/>
              <a:tblGrid>
                <a:gridCol w="1167448">
                  <a:extLst>
                    <a:ext uri="{9D8B030D-6E8A-4147-A177-3AD203B41FA5}">
                      <a16:colId xmlns:a16="http://schemas.microsoft.com/office/drawing/2014/main" val="1154198573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415927244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551045025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2371587940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941056738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2695451626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1329404246"/>
                    </a:ext>
                  </a:extLst>
                </a:gridCol>
              </a:tblGrid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농촌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17652"/>
                  </a:ext>
                </a:extLst>
              </a:tr>
              <a:tr h="4875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발생년도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온열질환자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인원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사망자</a:t>
                      </a:r>
                      <a:r>
                        <a:rPr lang="en-US" altLang="ko-KR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사고 발생시 사망확률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온열질환자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인원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사망자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사고 발생시 사망확률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295713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1,056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207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2.9%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59604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2,125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359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1.1%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704414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1,574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289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1.4%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347118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4,526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1.1%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2.2%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425545"/>
                  </a:ext>
                </a:extLst>
              </a:tr>
              <a:tr h="2415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2019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1,841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296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2.0%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424123"/>
                  </a:ext>
                </a:extLst>
              </a:tr>
              <a:tr h="2415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2020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1,078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233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1.3%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0765"/>
                  </a:ext>
                </a:extLst>
              </a:tr>
              <a:tr h="2324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1,376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177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009022"/>
                  </a:ext>
                </a:extLst>
              </a:tr>
              <a:tr h="2324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1,564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252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065887"/>
                  </a:ext>
                </a:extLst>
              </a:tr>
              <a:tr h="2415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1,893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295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23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587D8-BCB9-E786-C25A-F7C48228BD19}"/>
              </a:ext>
            </a:extLst>
          </p:cNvPr>
          <p:cNvSpPr txBox="1"/>
          <p:nvPr/>
        </p:nvSpPr>
        <p:spPr>
          <a:xfrm>
            <a:off x="5529458" y="6352272"/>
            <a:ext cx="55737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자료 </a:t>
            </a:r>
            <a:r>
              <a:rPr lang="en-US" altLang="ko-KR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질병관리청 </a:t>
            </a:r>
            <a:r>
              <a:rPr lang="en-US" altLang="ko-KR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폭염으로 인한 </a:t>
            </a:r>
            <a:r>
              <a:rPr lang="ko-KR" altLang="en-US" sz="800" kern="0" spc="-50" dirty="0" err="1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온열질환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신고현황 연보 </a:t>
            </a:r>
            <a:r>
              <a:rPr lang="en-US" altLang="ko-KR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(2016~2022), 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저자 재구성</a:t>
            </a:r>
            <a:endParaRPr lang="ko-KR" altLang="en-US" sz="800" kern="0" spc="-50" dirty="0">
              <a:solidFill>
                <a:srgbClr val="000000"/>
              </a:solidFill>
              <a:latin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956FA0-3675-E5FB-8EDB-1CA3F498C29D}"/>
              </a:ext>
            </a:extLst>
          </p:cNvPr>
          <p:cNvSpPr txBox="1"/>
          <p:nvPr/>
        </p:nvSpPr>
        <p:spPr>
          <a:xfrm>
            <a:off x="4673599" y="2816278"/>
            <a:ext cx="3167176" cy="2846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전국과 농촌의 </a:t>
            </a:r>
            <a:r>
              <a:rPr lang="ko-KR" altLang="en-US" sz="1250" spc="-100" dirty="0" err="1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온열질환</a:t>
            </a:r>
            <a:r>
              <a:rPr lang="ko-KR" altLang="en-US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사망확률 </a:t>
            </a:r>
            <a:r>
              <a:rPr lang="en-US" altLang="ko-KR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(2015-2022)&gt;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BBC84-16BB-C07E-51ED-0B28F004C0B5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32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EE4E5F-F6D3-EB21-88C1-74E9880C6C49}"/>
              </a:ext>
            </a:extLst>
          </p:cNvPr>
          <p:cNvSpPr txBox="1"/>
          <p:nvPr/>
        </p:nvSpPr>
        <p:spPr>
          <a:xfrm>
            <a:off x="1088829" y="300383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dirty="0"/>
              <a:t>경기도 폭염 현황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A95267-970B-33FF-0EB1-0AA1B2DAA47B}"/>
              </a:ext>
            </a:extLst>
          </p:cNvPr>
          <p:cNvSpPr txBox="1"/>
          <p:nvPr/>
        </p:nvSpPr>
        <p:spPr>
          <a:xfrm>
            <a:off x="10654591" y="14649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395003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35497E-9B53-40BF-9E29-374E9CF48CEF}"/>
              </a:ext>
            </a:extLst>
          </p:cNvPr>
          <p:cNvSpPr txBox="1"/>
          <p:nvPr/>
        </p:nvSpPr>
        <p:spPr>
          <a:xfrm>
            <a:off x="744927" y="1679365"/>
            <a:ext cx="10703859" cy="28931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평가 정보를 바탕으로 인구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사회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경제적 데이터를 분석하여 폭염 취약 지역 및 계층을 파악하고 대응 정책을 추진중임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4A488-0B90-6457-C4F3-90A5DA4281C4}"/>
              </a:ext>
            </a:extLst>
          </p:cNvPr>
          <p:cNvSpPr txBox="1"/>
          <p:nvPr/>
        </p:nvSpPr>
        <p:spPr>
          <a:xfrm>
            <a:off x="743214" y="1268413"/>
            <a:ext cx="3919734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 취약성 분석 해외사례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E1B3F7-D6D4-3A3A-6A38-A3CBDA570787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5B6241-A897-CE5A-3ECB-9BBBF496AD33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17B226D-21BB-8712-E372-32F02C88AB45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94C6D9E-DEF4-A0A3-C578-E888FA7F6F07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60DFE9D-9A04-33E0-2DBB-08913683D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039069"/>
              </p:ext>
            </p:extLst>
          </p:nvPr>
        </p:nvGraphicFramePr>
        <p:xfrm>
          <a:off x="644121" y="2181486"/>
          <a:ext cx="7463929" cy="4515710"/>
        </p:xfrm>
        <a:graphic>
          <a:graphicData uri="http://schemas.openxmlformats.org/drawingml/2006/table">
            <a:tbl>
              <a:tblPr/>
              <a:tblGrid>
                <a:gridCol w="1416027">
                  <a:extLst>
                    <a:ext uri="{9D8B030D-6E8A-4147-A177-3AD203B41FA5}">
                      <a16:colId xmlns:a16="http://schemas.microsoft.com/office/drawing/2014/main" val="773566542"/>
                    </a:ext>
                  </a:extLst>
                </a:gridCol>
                <a:gridCol w="1157969">
                  <a:extLst>
                    <a:ext uri="{9D8B030D-6E8A-4147-A177-3AD203B41FA5}">
                      <a16:colId xmlns:a16="http://schemas.microsoft.com/office/drawing/2014/main" val="1230093309"/>
                    </a:ext>
                  </a:extLst>
                </a:gridCol>
                <a:gridCol w="1157969">
                  <a:extLst>
                    <a:ext uri="{9D8B030D-6E8A-4147-A177-3AD203B41FA5}">
                      <a16:colId xmlns:a16="http://schemas.microsoft.com/office/drawing/2014/main" val="729334117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1513488276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1417184609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4048558332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2299593987"/>
                    </a:ext>
                  </a:extLst>
                </a:gridCol>
              </a:tblGrid>
              <a:tr h="2407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bg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구 분</a:t>
                      </a:r>
                    </a:p>
                  </a:txBody>
                  <a:tcPr marL="66690" marR="66690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bg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미국 다수의 도시</a:t>
                      </a:r>
                    </a:p>
                  </a:txBody>
                  <a:tcPr marL="22204" marR="22204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bg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호주 멜버른</a:t>
                      </a:r>
                    </a:p>
                  </a:txBody>
                  <a:tcPr marL="22204" marR="22204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bg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캐나다 토론토</a:t>
                      </a:r>
                    </a:p>
                  </a:txBody>
                  <a:tcPr marL="22204" marR="22204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92053"/>
                  </a:ext>
                </a:extLst>
              </a:tr>
              <a:tr h="6987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공간분석기반 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폭염대응 정책을 위한 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의사결정 지원도구</a:t>
                      </a:r>
                    </a:p>
                  </a:txBody>
                  <a:tcPr marL="66690" marR="66690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Climate-Smart Cities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Heat Vulnerability Index(HVI)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Cooling and Greening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Melbourne Map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Toronto Heat Vulnerability Map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68467"/>
                  </a:ext>
                </a:extLst>
              </a:tr>
              <a:tr h="338440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지역의 열 </a:t>
                      </a: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쾌적성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분석에 활용된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데이터</a:t>
                      </a:r>
                    </a:p>
                  </a:txBody>
                  <a:tcPr marL="66690" marR="66690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공간자료</a:t>
                      </a: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LANDSAT 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공간자료</a:t>
                      </a: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LANDSAT 8 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공간자료</a:t>
                      </a: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LANDSAT 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07119"/>
                  </a:ext>
                </a:extLst>
              </a:tr>
              <a:tr h="244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지표면 온도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4177"/>
                  </a:ext>
                </a:extLst>
              </a:tr>
              <a:tr h="1238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주야 시간대 핫스팟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녹지율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인구밀도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구옥 비율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주변 개발현황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주변 나지 현황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수관 </a:t>
                      </a: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울폐율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불투수성포장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녹지율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인구밀도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altLang="en-US" sz="9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접근성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나무 그늘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고층 주거 건물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구축 고층 건물 내 </a:t>
                      </a: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임대율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밀도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altLang="en-US" sz="9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739027"/>
                  </a:ext>
                </a:extLst>
              </a:tr>
              <a:tr h="1754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 인구의  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대응 능력을 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평가하기 위한 지표</a:t>
                      </a:r>
                    </a:p>
                  </a:txBody>
                  <a:tcPr marL="66690" marR="66690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취약 연령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 가족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한부모 가족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독거노인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인종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외국 출생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70B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학력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고용 현황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임대료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자차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소유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영어구사능력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특정 질환 유무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취약 연령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한부모 가족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고용 현황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직업군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주택 형태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임대료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자차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소유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영어구사능력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취약 연령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 인구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독거노인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어린이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인종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주거비용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영어구사능력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이민 인구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응급실 방문이력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8211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F3D05A-EE51-EAC6-96C8-43F4C5A8702F}"/>
              </a:ext>
            </a:extLst>
          </p:cNvPr>
          <p:cNvGrpSpPr/>
          <p:nvPr/>
        </p:nvGrpSpPr>
        <p:grpSpPr>
          <a:xfrm>
            <a:off x="8254065" y="2167576"/>
            <a:ext cx="3860500" cy="4270527"/>
            <a:chOff x="8254065" y="1673073"/>
            <a:chExt cx="3860500" cy="4270527"/>
          </a:xfrm>
        </p:grpSpPr>
        <p:pic>
          <p:nvPicPr>
            <p:cNvPr id="24" name="그림 23" descr="텍스트, 지도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6E59283-3A6F-0800-C6E4-34CD88AB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4836" y="1980521"/>
              <a:ext cx="1763403" cy="1689779"/>
            </a:xfrm>
            <a:prstGeom prst="rect">
              <a:avLst/>
            </a:prstGeom>
          </p:spPr>
        </p:pic>
        <p:pic>
          <p:nvPicPr>
            <p:cNvPr id="25" name="그림 24" descr="텍스트, 스크린샷, 지도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F0C1530-8982-C0E4-6CA6-129B6835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065" y="2036451"/>
              <a:ext cx="1940771" cy="16199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580EB4-B033-24A0-FDDD-A1B15E351248}"/>
                </a:ext>
              </a:extLst>
            </p:cNvPr>
            <p:cNvSpPr txBox="1"/>
            <p:nvPr/>
          </p:nvSpPr>
          <p:spPr>
            <a:xfrm>
              <a:off x="10038509" y="1673073"/>
              <a:ext cx="2076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&lt;Heat Vulnerability Index&gt;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088833-41E7-233E-00BF-74E653A6BD9A}"/>
                </a:ext>
              </a:extLst>
            </p:cNvPr>
            <p:cNvSpPr txBox="1"/>
            <p:nvPr/>
          </p:nvSpPr>
          <p:spPr>
            <a:xfrm>
              <a:off x="8274641" y="1686983"/>
              <a:ext cx="1940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&lt;Climate-Smart Cities&gt;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29" name="그림 28" descr="지도, 텍스트, 아틀라스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E5BDA8C-91A2-DACE-E581-88028BC07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219" y="4511764"/>
              <a:ext cx="1742768" cy="138132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B5448E-5929-7DEB-ABBB-1CBB52AFC673}"/>
                </a:ext>
              </a:extLst>
            </p:cNvPr>
            <p:cNvSpPr txBox="1"/>
            <p:nvPr/>
          </p:nvSpPr>
          <p:spPr>
            <a:xfrm>
              <a:off x="8346890" y="3957955"/>
              <a:ext cx="16810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&lt;Cooling and greening Melbourne map&gt;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31" name="Picture 13">
              <a:extLst>
                <a:ext uri="{FF2B5EF4-FFF2-40B4-BE49-F238E27FC236}">
                  <a16:creationId xmlns:a16="http://schemas.microsoft.com/office/drawing/2014/main" id="{B1242FCB-A62F-7D44-CD74-3A5A6C792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552" b="757"/>
            <a:stretch>
              <a:fillRect/>
            </a:stretch>
          </p:blipFill>
          <p:spPr>
            <a:xfrm>
              <a:off x="10205156" y="4388842"/>
              <a:ext cx="1753083" cy="155475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09C6DA-B84F-7A38-B349-EF5E671F39EA}"/>
                </a:ext>
              </a:extLst>
            </p:cNvPr>
            <p:cNvSpPr txBox="1"/>
            <p:nvPr/>
          </p:nvSpPr>
          <p:spPr>
            <a:xfrm>
              <a:off x="10038509" y="3957954"/>
              <a:ext cx="2076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&lt;Toronto Public Health- Heat Vulnerability Map&gt;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7AA2DA3-77DF-DC8D-A8C2-7CC3C882471D}"/>
              </a:ext>
            </a:extLst>
          </p:cNvPr>
          <p:cNvSpPr txBox="1"/>
          <p:nvPr/>
        </p:nvSpPr>
        <p:spPr>
          <a:xfrm>
            <a:off x="1088830" y="284993"/>
            <a:ext cx="391973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/>
            <a:r>
              <a:rPr lang="ko-KR" altLang="en-US" dirty="0"/>
              <a:t>폭염 관련 국외정책 사례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3257B-011D-EEC6-E9F8-8D125E2FAD6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B86C9D5-1320-51B3-4F95-AC767454C048}"/>
              </a:ext>
            </a:extLst>
          </p:cNvPr>
          <p:cNvSpPr txBox="1"/>
          <p:nvPr/>
        </p:nvSpPr>
        <p:spPr>
          <a:xfrm>
            <a:off x="10654591" y="14649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54013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307FC7-310B-1E12-6E59-F889D1CE7EC7}"/>
              </a:ext>
            </a:extLst>
          </p:cNvPr>
          <p:cNvSpPr txBox="1"/>
          <p:nvPr/>
        </p:nvSpPr>
        <p:spPr>
          <a:xfrm>
            <a:off x="694133" y="1252221"/>
            <a:ext cx="4707093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평가 공간정보 구축 목표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FD682-912A-6ED5-BECC-EFDDF4CD53DD}"/>
              </a:ext>
            </a:extLst>
          </p:cNvPr>
          <p:cNvSpPr txBox="1"/>
          <p:nvPr/>
        </p:nvSpPr>
        <p:spPr>
          <a:xfrm>
            <a:off x="969166" y="1685209"/>
            <a:ext cx="10993591" cy="189821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차원 모델 기반의 고해상도 공간 정보를 구축함으로써 경기도 기후위기대응 정책 자료로 활용하고자 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10m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급 해상도 공간정보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 물리 특성 반영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(3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차원 도시모델 반영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그림자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도시내 </a:t>
            </a:r>
            <a:r>
              <a:rPr kumimoji="1" lang="ko-KR" altLang="en-US" sz="14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태양복사량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)</a:t>
            </a: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실측 기후데이터 반영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기온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습도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풍속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방향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실제 폭염 발생시 현황을 가정한 정보 구축</a:t>
            </a:r>
            <a:endParaRPr kumimoji="1" lang="en-US" altLang="ko-KR" sz="14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취약 지역내 인구 현황</a:t>
            </a:r>
            <a:endParaRPr kumimoji="1" lang="en-US" altLang="ko-KR" sz="14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55C69E-1198-C4EE-2E0F-CD8BA1B05AE1}"/>
              </a:ext>
            </a:extLst>
          </p:cNvPr>
          <p:cNvGrpSpPr/>
          <p:nvPr/>
        </p:nvGrpSpPr>
        <p:grpSpPr>
          <a:xfrm>
            <a:off x="485908" y="1315981"/>
            <a:ext cx="208226" cy="194100"/>
            <a:chOff x="-101417" y="1013049"/>
            <a:chExt cx="1188927" cy="110826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A5E9549-C3D9-2AFD-B340-C9B6B080F50B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091429E-2C12-0A1F-8BCE-4AC93951B0CB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6E6FC67-5F6D-1B05-1456-1AFFABDB0094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679CD82-6FFE-8857-9159-C5344EA80EF1}"/>
              </a:ext>
            </a:extLst>
          </p:cNvPr>
          <p:cNvSpPr txBox="1"/>
          <p:nvPr/>
        </p:nvSpPr>
        <p:spPr>
          <a:xfrm>
            <a:off x="1088830" y="284993"/>
            <a:ext cx="500717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연구 목적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51D313-18A0-8E85-AFA6-B52FA47D9D7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A1D29746-BDC2-A98F-194A-7EC49FF6B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30" y="2785005"/>
            <a:ext cx="21754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4" name="그림 23" descr="항공 사진, 지도, 공중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E5170F-75E7-EFBF-D834-8EA7ECC30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30" y="4025209"/>
            <a:ext cx="1999689" cy="2437470"/>
          </a:xfrm>
          <a:prstGeom prst="rect">
            <a:avLst/>
          </a:prstGeom>
        </p:spPr>
      </p:pic>
      <p:pic>
        <p:nvPicPr>
          <p:cNvPr id="25" name="그림 24" descr="그래픽 디자인, 스크린샷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08AB65-9EE4-C09C-1E11-4AED5250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99" y="4028318"/>
            <a:ext cx="3634783" cy="2431252"/>
          </a:xfrm>
          <a:prstGeom prst="rect">
            <a:avLst/>
          </a:prstGeom>
        </p:spPr>
      </p:pic>
      <p:pic>
        <p:nvPicPr>
          <p:cNvPr id="26" name="그림 25" descr="지도, 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751460F-AB45-0B2A-1D34-68E24B2C1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53" y="4035366"/>
            <a:ext cx="3647406" cy="24312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C46682-9E79-020A-9C76-816E0320E422}"/>
              </a:ext>
            </a:extLst>
          </p:cNvPr>
          <p:cNvSpPr txBox="1"/>
          <p:nvPr/>
        </p:nvSpPr>
        <p:spPr>
          <a:xfrm>
            <a:off x="8269252" y="4166468"/>
            <a:ext cx="522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kumimoji="1" lang="en-US" altLang="ko-KR" sz="10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UMEP</a:t>
            </a:r>
            <a:endParaRPr kumimoji="1" lang="ko-KR" altLang="en-US" sz="10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585D7D-34AA-346C-847E-8AFFBE837D94}"/>
              </a:ext>
            </a:extLst>
          </p:cNvPr>
          <p:cNvSpPr txBox="1"/>
          <p:nvPr/>
        </p:nvSpPr>
        <p:spPr>
          <a:xfrm>
            <a:off x="11250909" y="146494"/>
            <a:ext cx="7441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목적</a:t>
            </a:r>
          </a:p>
        </p:txBody>
      </p:sp>
    </p:spTree>
    <p:extLst>
      <p:ext uri="{BB962C8B-B14F-4D97-AF65-F5344CB8AC3E}">
        <p14:creationId xmlns:p14="http://schemas.microsoft.com/office/powerpoint/2010/main" val="317377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B3FD-72DD-7EF4-69A9-F09FD5EC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A1206FA-A9CC-0C0B-B7CD-24D59F3BFDE8}"/>
              </a:ext>
            </a:extLst>
          </p:cNvPr>
          <p:cNvSpPr txBox="1"/>
          <p:nvPr/>
        </p:nvSpPr>
        <p:spPr>
          <a:xfrm>
            <a:off x="743213" y="1268413"/>
            <a:ext cx="924660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UMEP - Urban Multi-scale Environmental Predictor (Lindberg et al., 2018)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4886ED-D0F9-6D3A-317F-8A32CC1DF2BF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B97C0DF-271C-13BF-E16F-A018B9C884F4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8F128C1-1549-784F-3F48-62C9513B5B72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B3B3D55-D46C-6104-FB54-A1CAAC0A337F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366E8D3-DC70-0B28-CD25-74E9A05DD6F9}"/>
              </a:ext>
            </a:extLst>
          </p:cNvPr>
          <p:cNvSpPr txBox="1"/>
          <p:nvPr/>
        </p:nvSpPr>
        <p:spPr>
          <a:xfrm>
            <a:off x="957890" y="2162463"/>
            <a:ext cx="10601650" cy="965649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은 스웨덴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Gothenburg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대학에서 개발되어 도시의 열환경과 미세 기후를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시뮬레이션함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 미기후 및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차원 지형 정보를 통해 사람이 느끼는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열체감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평가에 활용됨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QGIS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기반의 오픈소스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프로그램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B5A7633A-AF01-A4BA-755D-B492A02A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49" y="3340979"/>
            <a:ext cx="4758151" cy="26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88E92A80-38A7-F600-0E24-0CF39CDFD87C}"/>
              </a:ext>
            </a:extLst>
          </p:cNvPr>
          <p:cNvSpPr txBox="1"/>
          <p:nvPr/>
        </p:nvSpPr>
        <p:spPr>
          <a:xfrm>
            <a:off x="6603056" y="6051172"/>
            <a:ext cx="45845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fontAlgn="base"/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(a) digital surface models (DSM and CDSM), (b) ground cover, and UMEP derived data  (c) sky view factor from buildings and vegetation, (d) </a:t>
            </a:r>
            <a:r>
              <a:rPr lang="en-US" altLang="ko-KR" sz="11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Tmrt</a:t>
            </a:r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(°C) results for 1 </a:t>
            </a:r>
            <a:r>
              <a:rPr lang="en-US" altLang="ko-KR" sz="11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p.m</a:t>
            </a:r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)</a:t>
            </a:r>
            <a:r>
              <a:rPr lang="en-US" altLang="ko-KR" sz="9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(Lindberg, Fredrik, et al. ,2018) </a:t>
            </a:r>
            <a:endParaRPr lang="ko-KR" altLang="en-US" sz="11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7" name="Group 8">
            <a:extLst>
              <a:ext uri="{FF2B5EF4-FFF2-40B4-BE49-F238E27FC236}">
                <a16:creationId xmlns:a16="http://schemas.microsoft.com/office/drawing/2014/main" id="{F5CF20F9-1387-C1B7-2592-29E5E3B05F5A}"/>
              </a:ext>
            </a:extLst>
          </p:cNvPr>
          <p:cNvGrpSpPr/>
          <p:nvPr/>
        </p:nvGrpSpPr>
        <p:grpSpPr>
          <a:xfrm>
            <a:off x="7374381" y="3317171"/>
            <a:ext cx="3041856" cy="2734001"/>
            <a:chOff x="5246972" y="2750820"/>
            <a:chExt cx="3373636" cy="3032203"/>
          </a:xfrm>
        </p:grpSpPr>
        <p:pic>
          <p:nvPicPr>
            <p:cNvPr id="28" name="Picture 8" descr="Fig. 8">
              <a:extLst>
                <a:ext uri="{FF2B5EF4-FFF2-40B4-BE49-F238E27FC236}">
                  <a16:creationId xmlns:a16="http://schemas.microsoft.com/office/drawing/2014/main" id="{24472506-DF69-9AF2-55AB-EA8631F706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68"/>
            <a:stretch/>
          </p:blipFill>
          <p:spPr bwMode="auto">
            <a:xfrm>
              <a:off x="5246972" y="2750820"/>
              <a:ext cx="3368397" cy="3032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Fig. 8">
              <a:extLst>
                <a:ext uri="{FF2B5EF4-FFF2-40B4-BE49-F238E27FC236}">
                  <a16:creationId xmlns:a16="http://schemas.microsoft.com/office/drawing/2014/main" id="{BF8543F4-826D-C59B-0E34-49985247C9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74" r="49855"/>
            <a:stretch/>
          </p:blipFill>
          <p:spPr bwMode="auto">
            <a:xfrm>
              <a:off x="6931515" y="4246049"/>
              <a:ext cx="1689093" cy="153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453EA6-AC11-B80D-5982-56F09D2B2C4F}"/>
                </a:ext>
              </a:extLst>
            </p:cNvPr>
            <p:cNvSpPr txBox="1"/>
            <p:nvPr/>
          </p:nvSpPr>
          <p:spPr>
            <a:xfrm>
              <a:off x="6892879" y="4233349"/>
              <a:ext cx="3112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</a:t>
              </a:r>
            </a:p>
          </p:txBody>
        </p:sp>
      </p:grpSp>
      <p:sp>
        <p:nvSpPr>
          <p:cNvPr id="31" name="TextBox 9">
            <a:extLst>
              <a:ext uri="{FF2B5EF4-FFF2-40B4-BE49-F238E27FC236}">
                <a16:creationId xmlns:a16="http://schemas.microsoft.com/office/drawing/2014/main" id="{BC7D1252-A6F0-E193-5C56-61BEA96B1044}"/>
              </a:ext>
            </a:extLst>
          </p:cNvPr>
          <p:cNvSpPr txBox="1"/>
          <p:nvPr/>
        </p:nvSpPr>
        <p:spPr>
          <a:xfrm>
            <a:off x="1169659" y="6116549"/>
            <a:ext cx="4926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fontAlgn="base"/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[Structure of UMEP(Urban Multi-scale Environmental Predictor)</a:t>
            </a:r>
          </a:p>
          <a:p>
            <a:pPr marL="0" lvl="1" algn="ctr" fontAlgn="base"/>
            <a:r>
              <a:rPr lang="en-US" altLang="ko-KR" sz="9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(Lindberg, Fredrik, et al. ,2018)</a:t>
            </a:r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B79C448-72DF-5D6F-EACD-EDE3979EF152}"/>
              </a:ext>
            </a:extLst>
          </p:cNvPr>
          <p:cNvSpPr/>
          <p:nvPr/>
        </p:nvSpPr>
        <p:spPr bwMode="auto">
          <a:xfrm>
            <a:off x="957890" y="1691126"/>
            <a:ext cx="3257311" cy="438816"/>
          </a:xfrm>
          <a:prstGeom prst="roundRect">
            <a:avLst/>
          </a:prstGeom>
          <a:solidFill>
            <a:srgbClr val="0095F0"/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9F912-064F-F521-4BE7-049AF498F14A}"/>
              </a:ext>
            </a:extLst>
          </p:cNvPr>
          <p:cNvSpPr txBox="1"/>
          <p:nvPr/>
        </p:nvSpPr>
        <p:spPr>
          <a:xfrm>
            <a:off x="957889" y="1725868"/>
            <a:ext cx="32573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광역 및 도시 단위 </a:t>
            </a:r>
            <a:r>
              <a:rPr lang="ko-KR" altLang="en-US" b="1" spc="-12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lang="ko-KR" altLang="en-US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</a:t>
            </a:r>
            <a:r>
              <a:rPr lang="en-US" altLang="ko-KR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F73C14-F8DA-5373-9290-CDAD86C5E5CE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방법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9F1843-7F3C-4E02-2156-D36D112E096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1DC7C35-5262-3FB6-6887-707D68F4B966}"/>
              </a:ext>
            </a:extLst>
          </p:cNvPr>
          <p:cNvSpPr txBox="1"/>
          <p:nvPr/>
        </p:nvSpPr>
        <p:spPr>
          <a:xfrm>
            <a:off x="11241291" y="146494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방법</a:t>
            </a:r>
          </a:p>
        </p:txBody>
      </p:sp>
    </p:spTree>
    <p:extLst>
      <p:ext uri="{BB962C8B-B14F-4D97-AF65-F5344CB8AC3E}">
        <p14:creationId xmlns:p14="http://schemas.microsoft.com/office/powerpoint/2010/main" val="346162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D9D0FF9-C8FC-343B-D265-A38B553F9245}"/>
              </a:ext>
            </a:extLst>
          </p:cNvPr>
          <p:cNvSpPr txBox="1"/>
          <p:nvPr/>
        </p:nvSpPr>
        <p:spPr>
          <a:xfrm>
            <a:off x="730513" y="1082465"/>
            <a:ext cx="725778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광역 및 도시 단위 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UTCI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기반 열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지도 구축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3754E10-8C46-D6FE-C248-1E0767475FD3}"/>
              </a:ext>
            </a:extLst>
          </p:cNvPr>
          <p:cNvGrpSpPr/>
          <p:nvPr/>
        </p:nvGrpSpPr>
        <p:grpSpPr>
          <a:xfrm>
            <a:off x="522288" y="1146225"/>
            <a:ext cx="208226" cy="194100"/>
            <a:chOff x="-101417" y="1013049"/>
            <a:chExt cx="1188927" cy="110826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D35FC42-82C8-CB68-C169-EE2642173110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C8C415F-B131-5BDF-E0F0-FC17CC76EA50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A1F9ED2-8874-B280-4DCC-A9FA74F5C800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154DB4-C8F3-1013-DBF7-6C12AFCC203F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방법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4886E2-50B4-A7C3-246D-773FB0A2D74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D9DA2E-F8F6-E678-30F2-D0306BB41F44}"/>
              </a:ext>
            </a:extLst>
          </p:cNvPr>
          <p:cNvSpPr txBox="1"/>
          <p:nvPr/>
        </p:nvSpPr>
        <p:spPr>
          <a:xfrm>
            <a:off x="945190" y="1976515"/>
            <a:ext cx="10601650" cy="156966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 (Universal Thermal Climate Index)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는 열 쾌적성을 나타내는 지표로 개인이 놓인 열환경에 대해 만족하는 상태를 의미함 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온도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습도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공기 흐름 및 개인적 특성과 같은 다양한 요인의 영향을 받는 주관적인 인식 정도를 뜻함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지수를 통한 열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쾌적성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평가 정량화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현재 실외 열 쾌적성을 계산하는 지수 중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가장 광범위하게 사용되는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를 사용함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는 환경적 요인에 해당하는 기온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평균복사온도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습도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풍속과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개인적 요인에 해당하는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대사율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및 의복수준을 변수로 산출됨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단위는 ℃를 사용함</a:t>
            </a:r>
          </a:p>
        </p:txBody>
      </p:sp>
      <p:grpSp>
        <p:nvGrpSpPr>
          <p:cNvPr id="29" name="그룹 16">
            <a:extLst>
              <a:ext uri="{FF2B5EF4-FFF2-40B4-BE49-F238E27FC236}">
                <a16:creationId xmlns:a16="http://schemas.microsoft.com/office/drawing/2014/main" id="{0F2C9172-F8B6-EA40-0EEA-67CE675B1403}"/>
              </a:ext>
            </a:extLst>
          </p:cNvPr>
          <p:cNvGrpSpPr/>
          <p:nvPr/>
        </p:nvGrpSpPr>
        <p:grpSpPr>
          <a:xfrm>
            <a:off x="1769204" y="3714750"/>
            <a:ext cx="8884664" cy="2494693"/>
            <a:chOff x="2485746" y="3262038"/>
            <a:chExt cx="9800843" cy="2972677"/>
          </a:xfrm>
        </p:grpSpPr>
        <p:grpSp>
          <p:nvGrpSpPr>
            <p:cNvPr id="30" name="그룹 15">
              <a:extLst>
                <a:ext uri="{FF2B5EF4-FFF2-40B4-BE49-F238E27FC236}">
                  <a16:creationId xmlns:a16="http://schemas.microsoft.com/office/drawing/2014/main" id="{A07A15EB-B17D-D2B0-7E70-278D0A7697A5}"/>
                </a:ext>
              </a:extLst>
            </p:cNvPr>
            <p:cNvGrpSpPr/>
            <p:nvPr/>
          </p:nvGrpSpPr>
          <p:grpSpPr>
            <a:xfrm>
              <a:off x="2485746" y="3262038"/>
              <a:ext cx="9704135" cy="2972677"/>
              <a:chOff x="2485746" y="3262038"/>
              <a:chExt cx="9704135" cy="2972677"/>
            </a:xfrm>
          </p:grpSpPr>
          <p:pic>
            <p:nvPicPr>
              <p:cNvPr id="34" name="图片 27" descr="图示&#10;&#10;描述已自动生成">
                <a:extLst>
                  <a:ext uri="{FF2B5EF4-FFF2-40B4-BE49-F238E27FC236}">
                    <a16:creationId xmlns:a16="http://schemas.microsoft.com/office/drawing/2014/main" id="{B9612D2B-ACD9-686C-63AF-D07BE2B2B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746" y="3262038"/>
                <a:ext cx="7220507" cy="2972677"/>
              </a:xfrm>
              <a:prstGeom prst="rect">
                <a:avLst/>
              </a:prstGeom>
            </p:spPr>
          </p:pic>
          <p:pic>
            <p:nvPicPr>
              <p:cNvPr id="35" name="图片 17" descr="图片包含 图形用户界面&#10;&#10;描述已自动生成">
                <a:extLst>
                  <a:ext uri="{FF2B5EF4-FFF2-40B4-BE49-F238E27FC236}">
                    <a16:creationId xmlns:a16="http://schemas.microsoft.com/office/drawing/2014/main" id="{22510096-4D61-2D9D-AFD1-0F1EBA710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8121" y="3361509"/>
                <a:ext cx="1189520" cy="277441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01220D-5324-D662-1BF2-02149A0AE35F}"/>
                  </a:ext>
                </a:extLst>
              </p:cNvPr>
              <p:cNvSpPr txBox="1"/>
              <p:nvPr/>
            </p:nvSpPr>
            <p:spPr>
              <a:xfrm>
                <a:off x="11005335" y="3582821"/>
                <a:ext cx="1184546" cy="454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prstClr val="black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열스트레스</a:t>
                </a:r>
                <a:endParaRPr lang="en-US" altLang="ko-KR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r>
                  <a:rPr lang="ko-KR" altLang="en-US" sz="1000" dirty="0">
                    <a:solidFill>
                      <a:prstClr val="black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없음</a:t>
                </a:r>
              </a:p>
            </p:txBody>
          </p:sp>
        </p:grp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1291BA2C-C415-A3C9-53A0-12FC344A380F}"/>
                </a:ext>
              </a:extLst>
            </p:cNvPr>
            <p:cNvSpPr txBox="1"/>
            <p:nvPr/>
          </p:nvSpPr>
          <p:spPr>
            <a:xfrm>
              <a:off x="11011711" y="4332492"/>
              <a:ext cx="1274878" cy="45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적당한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열스트레스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3AC70132-2A82-516F-F502-704B8F7C8EE0}"/>
                </a:ext>
              </a:extLst>
            </p:cNvPr>
            <p:cNvSpPr txBox="1"/>
            <p:nvPr/>
          </p:nvSpPr>
          <p:spPr>
            <a:xfrm>
              <a:off x="11008521" y="5173640"/>
              <a:ext cx="1274878" cy="45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강한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열스트레스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014A576C-612E-F54B-76B1-A6A592CD5CAE}"/>
                </a:ext>
              </a:extLst>
            </p:cNvPr>
            <p:cNvSpPr txBox="1"/>
            <p:nvPr/>
          </p:nvSpPr>
          <p:spPr>
            <a:xfrm>
              <a:off x="11011711" y="5765294"/>
              <a:ext cx="1271689" cy="45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매우 강한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열스트레스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sp>
        <p:nvSpPr>
          <p:cNvPr id="37" name="TextBox 9">
            <a:extLst>
              <a:ext uri="{FF2B5EF4-FFF2-40B4-BE49-F238E27FC236}">
                <a16:creationId xmlns:a16="http://schemas.microsoft.com/office/drawing/2014/main" id="{156DE57F-3272-5574-7BE7-9B318A4BBF23}"/>
              </a:ext>
            </a:extLst>
          </p:cNvPr>
          <p:cNvSpPr txBox="1"/>
          <p:nvPr/>
        </p:nvSpPr>
        <p:spPr>
          <a:xfrm>
            <a:off x="2938767" y="6141541"/>
            <a:ext cx="6545537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[ Principles and classification of universal thermal climate index (UTCI) (</a:t>
            </a:r>
            <a:r>
              <a:rPr lang="en-US" altLang="zh-CN" sz="1100" dirty="0" err="1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Bröde</a:t>
            </a:r>
            <a:r>
              <a:rPr lang="en-US" altLang="zh-CN" sz="11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Peter, et al., 2012</a:t>
            </a:r>
            <a:r>
              <a:rPr lang="en-US" altLang="ko-KR" sz="11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)]</a:t>
            </a:r>
            <a:endParaRPr lang="ko-KR" altLang="en-US" sz="1100" dirty="0">
              <a:solidFill>
                <a:prstClr val="black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7C1ABC3-63E5-7984-6770-8AC4B6E6FDF7}"/>
              </a:ext>
            </a:extLst>
          </p:cNvPr>
          <p:cNvSpPr/>
          <p:nvPr/>
        </p:nvSpPr>
        <p:spPr bwMode="auto">
          <a:xfrm>
            <a:off x="945190" y="1505178"/>
            <a:ext cx="3257311" cy="438816"/>
          </a:xfrm>
          <a:prstGeom prst="roundRect">
            <a:avLst/>
          </a:prstGeom>
          <a:solidFill>
            <a:srgbClr val="0095F0"/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AD8856-773D-C212-89E5-585CB53BD4FC}"/>
              </a:ext>
            </a:extLst>
          </p:cNvPr>
          <p:cNvSpPr txBox="1"/>
          <p:nvPr/>
        </p:nvSpPr>
        <p:spPr>
          <a:xfrm>
            <a:off x="1208595" y="1539920"/>
            <a:ext cx="27305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UTCI </a:t>
            </a:r>
            <a:r>
              <a:rPr lang="ko-KR" altLang="en-US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기반의 </a:t>
            </a:r>
            <a:r>
              <a:rPr lang="ko-KR" altLang="en-US" b="1" spc="-12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lang="ko-KR" altLang="en-US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D9F2E0-D7BB-57F8-C603-3D093B1572E7}"/>
              </a:ext>
            </a:extLst>
          </p:cNvPr>
          <p:cNvSpPr txBox="1"/>
          <p:nvPr/>
        </p:nvSpPr>
        <p:spPr>
          <a:xfrm>
            <a:off x="11241291" y="146494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방법</a:t>
            </a:r>
          </a:p>
        </p:txBody>
      </p:sp>
    </p:spTree>
    <p:extLst>
      <p:ext uri="{BB962C8B-B14F-4D97-AF65-F5344CB8AC3E}">
        <p14:creationId xmlns:p14="http://schemas.microsoft.com/office/powerpoint/2010/main" val="40900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4D001-6614-40AC-AB97-37BBE705E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모서리가 둥근 직사각형 21">
            <a:extLst>
              <a:ext uri="{FF2B5EF4-FFF2-40B4-BE49-F238E27FC236}">
                <a16:creationId xmlns:a16="http://schemas.microsoft.com/office/drawing/2014/main" id="{14FE9BBD-5EC2-9D30-7AA1-DA2DE115A636}"/>
              </a:ext>
            </a:extLst>
          </p:cNvPr>
          <p:cNvSpPr/>
          <p:nvPr/>
        </p:nvSpPr>
        <p:spPr>
          <a:xfrm>
            <a:off x="8970100" y="3206291"/>
            <a:ext cx="3031197" cy="358763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rgbClr val="3890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모든 방향에서 인체가 받는 복사에너지의 평균 온도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F437CD-97C3-D078-9CF6-E358927FA40E}"/>
              </a:ext>
            </a:extLst>
          </p:cNvPr>
          <p:cNvSpPr txBox="1"/>
          <p:nvPr/>
        </p:nvSpPr>
        <p:spPr>
          <a:xfrm>
            <a:off x="778773" y="1065771"/>
            <a:ext cx="725778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UMEP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활용한 경기도 도시 단위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평가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57CB2F1-7AE5-E02E-A16F-B2BCD858E9EC}"/>
              </a:ext>
            </a:extLst>
          </p:cNvPr>
          <p:cNvGrpSpPr/>
          <p:nvPr/>
        </p:nvGrpSpPr>
        <p:grpSpPr>
          <a:xfrm>
            <a:off x="570548" y="1129531"/>
            <a:ext cx="208226" cy="194100"/>
            <a:chOff x="-101417" y="1013049"/>
            <a:chExt cx="1188927" cy="1108268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B7716B9D-1D38-9B29-21BF-D85FCA819EAF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00FBB6E5-6F26-5E45-45BA-B331CB562367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7071454F-53B4-3FE5-B91D-BBC109C0DABD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4C35118-7A61-7ABA-B272-A9E3A6E81986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방법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D1C8AC-3C74-6209-83B3-7D6F9AE689C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A5FE4B1-C8E6-F53B-26B8-EB46EFE6C483}"/>
              </a:ext>
            </a:extLst>
          </p:cNvPr>
          <p:cNvSpPr txBox="1"/>
          <p:nvPr/>
        </p:nvSpPr>
        <p:spPr>
          <a:xfrm>
            <a:off x="980399" y="1489094"/>
            <a:ext cx="10563550" cy="95853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항공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LiDAR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기반의 다양한 모델을 구축함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(DEM, DSM,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BDSM,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CDSM,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건물벽방위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SVF)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광역 도시생태현황지도를 활용하여 세부적인 토지이용 특성을 반영함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기상청의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실측정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데이터를 함께 입력함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0A45DF-777B-33BC-4D57-060A1F4EA159}"/>
              </a:ext>
            </a:extLst>
          </p:cNvPr>
          <p:cNvGrpSpPr/>
          <p:nvPr/>
        </p:nvGrpSpPr>
        <p:grpSpPr>
          <a:xfrm>
            <a:off x="161025" y="2867278"/>
            <a:ext cx="4288772" cy="3353087"/>
            <a:chOff x="999508" y="2926080"/>
            <a:chExt cx="2871617" cy="312625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1AF642F-0569-BD5E-BED5-875420D2CCA0}"/>
                </a:ext>
              </a:extLst>
            </p:cNvPr>
            <p:cNvSpPr/>
            <p:nvPr/>
          </p:nvSpPr>
          <p:spPr>
            <a:xfrm>
              <a:off x="1588716" y="2926080"/>
              <a:ext cx="2282409" cy="2228381"/>
            </a:xfrm>
            <a:prstGeom prst="rect">
              <a:avLst/>
            </a:prstGeom>
            <a:solidFill>
              <a:srgbClr val="BEBC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E7B92D-DFAA-DAB4-0DA4-D52FF28A82C2}"/>
                </a:ext>
              </a:extLst>
            </p:cNvPr>
            <p:cNvSpPr txBox="1"/>
            <p:nvPr/>
          </p:nvSpPr>
          <p:spPr>
            <a:xfrm>
              <a:off x="2249660" y="2979569"/>
              <a:ext cx="96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원격탐사 자료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C884A933-9603-4AF1-C04B-9132C8AC280E}"/>
                </a:ext>
              </a:extLst>
            </p:cNvPr>
            <p:cNvSpPr/>
            <p:nvPr/>
          </p:nvSpPr>
          <p:spPr>
            <a:xfrm>
              <a:off x="1711596" y="3250827"/>
              <a:ext cx="2060240" cy="26161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경기도 항공 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LiDAR 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데이터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44D31640-CAB3-FB74-68E6-D71E3FC26173}"/>
                </a:ext>
              </a:extLst>
            </p:cNvPr>
            <p:cNvSpPr/>
            <p:nvPr/>
          </p:nvSpPr>
          <p:spPr>
            <a:xfrm>
              <a:off x="1711597" y="3565926"/>
              <a:ext cx="2060240" cy="50022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기계학습 기반 </a:t>
              </a:r>
              <a:r>
                <a:rPr kumimoji="0" lang="ko-KR" altLang="en-US" sz="14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점군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 분류 </a:t>
              </a:r>
              <a:endParaRPr kumimoji="0" lang="en-US" altLang="ko-KR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지면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식생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건물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)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D06ED55-4B77-B490-1EE6-5A46ABA39D60}"/>
                </a:ext>
              </a:extLst>
            </p:cNvPr>
            <p:cNvSpPr/>
            <p:nvPr/>
          </p:nvSpPr>
          <p:spPr>
            <a:xfrm>
              <a:off x="1711597" y="4155821"/>
              <a:ext cx="2060240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수치표면모델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(DEM)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107C1DC-09D7-63F8-7478-90FE7253A272}"/>
                </a:ext>
              </a:extLst>
            </p:cNvPr>
            <p:cNvSpPr/>
            <p:nvPr/>
          </p:nvSpPr>
          <p:spPr>
            <a:xfrm>
              <a:off x="1711597" y="4483708"/>
              <a:ext cx="2060240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식생 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DSM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CF8B952-3EA9-EE58-9872-19AB25839A43}"/>
                </a:ext>
              </a:extLst>
            </p:cNvPr>
            <p:cNvSpPr/>
            <p:nvPr/>
          </p:nvSpPr>
          <p:spPr>
            <a:xfrm>
              <a:off x="1711597" y="4811595"/>
              <a:ext cx="2060240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지표면 및 건물 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DSM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D15B4AFE-60DD-06B1-C7C3-320B49EA9E0C}"/>
                </a:ext>
              </a:extLst>
            </p:cNvPr>
            <p:cNvCxnSpPr>
              <a:cxnSpLocks/>
              <a:stCxn id="107" idx="1"/>
            </p:cNvCxnSpPr>
            <p:nvPr/>
          </p:nvCxnSpPr>
          <p:spPr>
            <a:xfrm rot="10800000" flipV="1">
              <a:off x="1355915" y="4286626"/>
              <a:ext cx="355682" cy="391310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AFE71364-09CB-636F-87AA-AD41DD4DD115}"/>
                </a:ext>
              </a:extLst>
            </p:cNvPr>
            <p:cNvCxnSpPr>
              <a:cxnSpLocks/>
              <a:stCxn id="109" idx="1"/>
            </p:cNvCxnSpPr>
            <p:nvPr/>
          </p:nvCxnSpPr>
          <p:spPr>
            <a:xfrm rot="10800000">
              <a:off x="1355915" y="4527410"/>
              <a:ext cx="355683" cy="414991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850F203F-4339-18EE-2757-CD30E19CF32F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 rot="10800000" flipV="1">
              <a:off x="1002867" y="4614513"/>
              <a:ext cx="708730" cy="1315604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2C18D2A3-7184-CAB3-B770-C40A1872A27D}"/>
                </a:ext>
              </a:extLst>
            </p:cNvPr>
            <p:cNvCxnSpPr>
              <a:cxnSpLocks/>
              <a:stCxn id="109" idx="2"/>
              <a:endCxn id="114" idx="0"/>
            </p:cNvCxnSpPr>
            <p:nvPr/>
          </p:nvCxnSpPr>
          <p:spPr>
            <a:xfrm rot="5400000">
              <a:off x="2356802" y="4943062"/>
              <a:ext cx="254772" cy="515059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99D13FC-DA59-3917-E23C-AA1D0B98E9DA}"/>
                </a:ext>
              </a:extLst>
            </p:cNvPr>
            <p:cNvSpPr/>
            <p:nvPr/>
          </p:nvSpPr>
          <p:spPr>
            <a:xfrm>
              <a:off x="1783482" y="5327977"/>
              <a:ext cx="886352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건물 높이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4EB12E2-7461-6815-CC88-537B36CF5F1B}"/>
                </a:ext>
              </a:extLst>
            </p:cNvPr>
            <p:cNvSpPr/>
            <p:nvPr/>
          </p:nvSpPr>
          <p:spPr>
            <a:xfrm>
              <a:off x="2767003" y="5327977"/>
              <a:ext cx="886352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건물 벽 방위</a:t>
              </a:r>
            </a:p>
          </p:txBody>
        </p:sp>
        <p:cxnSp>
          <p:nvCxnSpPr>
            <p:cNvPr id="116" name="연결선: 꺾임 115">
              <a:extLst>
                <a:ext uri="{FF2B5EF4-FFF2-40B4-BE49-F238E27FC236}">
                  <a16:creationId xmlns:a16="http://schemas.microsoft.com/office/drawing/2014/main" id="{BEB664EB-5741-462E-5935-3D819C8D2D1C}"/>
                </a:ext>
              </a:extLst>
            </p:cNvPr>
            <p:cNvCxnSpPr>
              <a:cxnSpLocks/>
              <a:stCxn id="109" idx="2"/>
              <a:endCxn id="115" idx="0"/>
            </p:cNvCxnSpPr>
            <p:nvPr/>
          </p:nvCxnSpPr>
          <p:spPr>
            <a:xfrm rot="16200000" flipH="1">
              <a:off x="2848562" y="4966360"/>
              <a:ext cx="254772" cy="468462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FCFEE315-FDC9-AF78-0128-E5165AC644BD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 flipV="1">
              <a:off x="999508" y="5921527"/>
              <a:ext cx="1126670" cy="8918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2393800B-E417-4C33-D4EE-F177D9E14BDB}"/>
                </a:ext>
              </a:extLst>
            </p:cNvPr>
            <p:cNvCxnSpPr>
              <a:endCxn id="114" idx="0"/>
            </p:cNvCxnSpPr>
            <p:nvPr/>
          </p:nvCxnSpPr>
          <p:spPr>
            <a:xfrm>
              <a:off x="2226658" y="5200591"/>
              <a:ext cx="0" cy="12738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39E461FC-FC2B-6C65-777A-DFC02EDB5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10179" y="5200591"/>
              <a:ext cx="0" cy="12738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263873-076B-D85A-11C6-2BC127896F0F}"/>
                </a:ext>
              </a:extLst>
            </p:cNvPr>
            <p:cNvSpPr/>
            <p:nvPr/>
          </p:nvSpPr>
          <p:spPr>
            <a:xfrm>
              <a:off x="2126178" y="5790722"/>
              <a:ext cx="1207482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천공 </a:t>
              </a:r>
              <a:r>
                <a:rPr kumimoji="0" lang="ko-KR" altLang="en-US" sz="14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개폐율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(SVF)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E89EDD8-43ED-D7A9-6E61-A28DDA338E50}"/>
              </a:ext>
            </a:extLst>
          </p:cNvPr>
          <p:cNvGrpSpPr/>
          <p:nvPr/>
        </p:nvGrpSpPr>
        <p:grpSpPr>
          <a:xfrm>
            <a:off x="5065547" y="2867278"/>
            <a:ext cx="3408787" cy="2769441"/>
            <a:chOff x="7352989" y="2926080"/>
            <a:chExt cx="2282412" cy="2582089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1855D9F4-5EDF-71CB-3456-1F83779A183B}"/>
                </a:ext>
              </a:extLst>
            </p:cNvPr>
            <p:cNvCxnSpPr>
              <a:cxnSpLocks/>
              <a:stCxn id="123" idx="2"/>
              <a:endCxn id="131" idx="2"/>
            </p:cNvCxnSpPr>
            <p:nvPr/>
          </p:nvCxnSpPr>
          <p:spPr>
            <a:xfrm>
              <a:off x="8494197" y="3765550"/>
              <a:ext cx="0" cy="1388911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5EA7348-4732-ECC8-9B5E-901819013513}"/>
                </a:ext>
              </a:extLst>
            </p:cNvPr>
            <p:cNvSpPr/>
            <p:nvPr/>
          </p:nvSpPr>
          <p:spPr>
            <a:xfrm>
              <a:off x="7352992" y="2926080"/>
              <a:ext cx="2282409" cy="839470"/>
            </a:xfrm>
            <a:prstGeom prst="rect">
              <a:avLst/>
            </a:prstGeom>
            <a:solidFill>
              <a:srgbClr val="BEBC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3F17415-A771-05E5-EF16-79D39AFF70C2}"/>
                </a:ext>
              </a:extLst>
            </p:cNvPr>
            <p:cNvSpPr txBox="1"/>
            <p:nvPr/>
          </p:nvSpPr>
          <p:spPr>
            <a:xfrm>
              <a:off x="7872876" y="2979569"/>
              <a:ext cx="1242648" cy="24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31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개 지자체별 실측 기상 자료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6C4AAE3-ECD3-7EB6-F1CA-64372EF0248A}"/>
                </a:ext>
              </a:extLst>
            </p:cNvPr>
            <p:cNvSpPr/>
            <p:nvPr/>
          </p:nvSpPr>
          <p:spPr>
            <a:xfrm>
              <a:off x="7352992" y="3819039"/>
              <a:ext cx="2282409" cy="765661"/>
            </a:xfrm>
            <a:prstGeom prst="rect">
              <a:avLst/>
            </a:prstGeom>
            <a:solidFill>
              <a:srgbClr val="BEBC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610666F-E416-6629-8FF9-679DEEF29E1A}"/>
                </a:ext>
              </a:extLst>
            </p:cNvPr>
            <p:cNvSpPr txBox="1"/>
            <p:nvPr/>
          </p:nvSpPr>
          <p:spPr>
            <a:xfrm>
              <a:off x="7997909" y="3812875"/>
              <a:ext cx="992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개인 특성 변수</a:t>
              </a: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221A504D-0D0F-92F1-389C-37EC576634A8}"/>
                </a:ext>
              </a:extLst>
            </p:cNvPr>
            <p:cNvSpPr/>
            <p:nvPr/>
          </p:nvSpPr>
          <p:spPr>
            <a:xfrm>
              <a:off x="7812602" y="3241179"/>
              <a:ext cx="1363187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기온 및 상대습도</a:t>
              </a:r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0B3ECB9B-6B13-F499-D229-DF0B38DB5C02}"/>
                </a:ext>
              </a:extLst>
            </p:cNvPr>
            <p:cNvSpPr/>
            <p:nvPr/>
          </p:nvSpPr>
          <p:spPr>
            <a:xfrm>
              <a:off x="7812603" y="3491502"/>
              <a:ext cx="1363186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풍향  및  풍속</a:t>
              </a:r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E87553C3-1E17-4EC3-FC54-E4766A545CED}"/>
                </a:ext>
              </a:extLst>
            </p:cNvPr>
            <p:cNvSpPr/>
            <p:nvPr/>
          </p:nvSpPr>
          <p:spPr>
            <a:xfrm>
              <a:off x="7812602" y="4065922"/>
              <a:ext cx="1363187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신체</a:t>
              </a:r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B0E35A99-ECC0-F32D-1FC7-9177E9939402}"/>
                </a:ext>
              </a:extLst>
            </p:cNvPr>
            <p:cNvSpPr/>
            <p:nvPr/>
          </p:nvSpPr>
          <p:spPr>
            <a:xfrm>
              <a:off x="7812603" y="4316245"/>
              <a:ext cx="1363186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옷차림</a:t>
              </a:r>
              <a:endPara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A24C5FCA-30BC-55F4-C4B4-4FD3E7AA2102}"/>
                </a:ext>
              </a:extLst>
            </p:cNvPr>
            <p:cNvSpPr/>
            <p:nvPr/>
          </p:nvSpPr>
          <p:spPr>
            <a:xfrm>
              <a:off x="7352992" y="4632955"/>
              <a:ext cx="2282409" cy="521506"/>
            </a:xfrm>
            <a:prstGeom prst="rect">
              <a:avLst/>
            </a:prstGeom>
            <a:solidFill>
              <a:srgbClr val="BEBC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DDF77E0-AA4F-ADA9-9620-BFBCCA0A4B4A}"/>
                </a:ext>
              </a:extLst>
            </p:cNvPr>
            <p:cNvSpPr txBox="1"/>
            <p:nvPr/>
          </p:nvSpPr>
          <p:spPr>
            <a:xfrm>
              <a:off x="8019552" y="4618694"/>
              <a:ext cx="949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토지피복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 자료</a:t>
              </a: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62947F60-89E2-5BAB-1407-249F36C09FC7}"/>
                </a:ext>
              </a:extLst>
            </p:cNvPr>
            <p:cNvSpPr/>
            <p:nvPr/>
          </p:nvSpPr>
          <p:spPr>
            <a:xfrm>
              <a:off x="7812602" y="4884441"/>
              <a:ext cx="1363187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광역  도시생태현황지도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44FCAAD-D5B5-B4B7-484E-ADB70E9B51E5}"/>
                </a:ext>
              </a:extLst>
            </p:cNvPr>
            <p:cNvSpPr/>
            <p:nvPr/>
          </p:nvSpPr>
          <p:spPr>
            <a:xfrm>
              <a:off x="7352989" y="5246559"/>
              <a:ext cx="2282412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도로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건물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식생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나지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수역</a:t>
              </a:r>
            </a:p>
          </p:txBody>
        </p: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0095C088-1FB9-1159-BE5F-256B139D1EDB}"/>
                </a:ext>
              </a:extLst>
            </p:cNvPr>
            <p:cNvCxnSpPr>
              <a:cxnSpLocks/>
              <a:stCxn id="133" idx="2"/>
              <a:endCxn id="134" idx="0"/>
            </p:cNvCxnSpPr>
            <p:nvPr/>
          </p:nvCxnSpPr>
          <p:spPr>
            <a:xfrm flipH="1">
              <a:off x="8494195" y="5100063"/>
              <a:ext cx="1" cy="14649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4DB52DF-1564-5689-E021-C0C1B7B057E0}"/>
              </a:ext>
            </a:extLst>
          </p:cNvPr>
          <p:cNvGrpSpPr/>
          <p:nvPr/>
        </p:nvGrpSpPr>
        <p:grpSpPr>
          <a:xfrm>
            <a:off x="5895397" y="5933445"/>
            <a:ext cx="2402006" cy="503075"/>
            <a:chOff x="3477375" y="5714021"/>
            <a:chExt cx="1881664" cy="367434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75534AA-B227-1B12-6D06-77D96E542B4D}"/>
                </a:ext>
              </a:extLst>
            </p:cNvPr>
            <p:cNvSpPr txBox="1"/>
            <p:nvPr/>
          </p:nvSpPr>
          <p:spPr>
            <a:xfrm>
              <a:off x="3757929" y="5785339"/>
              <a:ext cx="1320555" cy="2247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highlight>
                    <a:srgbClr val="FFFF00"/>
                  </a:highlight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UMEP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highlight>
                    <a:srgbClr val="FFFF00"/>
                  </a:highlight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의 태양복사모델</a:t>
              </a:r>
            </a:p>
          </p:txBody>
        </p:sp>
        <p:sp>
          <p:nvSpPr>
            <p:cNvPr id="138" name="다이아몬드 137">
              <a:extLst>
                <a:ext uri="{FF2B5EF4-FFF2-40B4-BE49-F238E27FC236}">
                  <a16:creationId xmlns:a16="http://schemas.microsoft.com/office/drawing/2014/main" id="{328B0CD5-E749-440E-6B3E-FED2D8CFD209}"/>
                </a:ext>
              </a:extLst>
            </p:cNvPr>
            <p:cNvSpPr/>
            <p:nvPr/>
          </p:nvSpPr>
          <p:spPr>
            <a:xfrm>
              <a:off x="3477375" y="5714021"/>
              <a:ext cx="1881664" cy="367434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A812083-6CAA-FAFF-19F7-31A663418E92}"/>
              </a:ext>
            </a:extLst>
          </p:cNvPr>
          <p:cNvSpPr/>
          <p:nvPr/>
        </p:nvSpPr>
        <p:spPr>
          <a:xfrm>
            <a:off x="8983835" y="4205460"/>
            <a:ext cx="2755013" cy="2613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Physiological Equivalent Temperature (PET)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57F5DBE-5413-57D7-10F6-5305CD83FEA2}"/>
              </a:ext>
            </a:extLst>
          </p:cNvPr>
          <p:cNvSpPr/>
          <p:nvPr/>
        </p:nvSpPr>
        <p:spPr>
          <a:xfrm>
            <a:off x="8973513" y="5457625"/>
            <a:ext cx="2755003" cy="2613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Universal Thermal Climate Index (UTCI)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3E7FC8B-B59E-1C6A-B092-A3A051AD1A31}"/>
              </a:ext>
            </a:extLst>
          </p:cNvPr>
          <p:cNvCxnSpPr>
            <a:cxnSpLocks/>
            <a:stCxn id="138" idx="3"/>
            <a:endCxn id="139" idx="1"/>
          </p:cNvCxnSpPr>
          <p:nvPr/>
        </p:nvCxnSpPr>
        <p:spPr>
          <a:xfrm flipV="1">
            <a:off x="8297403" y="4336150"/>
            <a:ext cx="686432" cy="184883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A0348F75-7403-6338-6367-AE6F6B6A8998}"/>
              </a:ext>
            </a:extLst>
          </p:cNvPr>
          <p:cNvCxnSpPr>
            <a:cxnSpLocks/>
            <a:stCxn id="138" idx="3"/>
            <a:endCxn id="140" idx="1"/>
          </p:cNvCxnSpPr>
          <p:nvPr/>
        </p:nvCxnSpPr>
        <p:spPr>
          <a:xfrm flipV="1">
            <a:off x="8297403" y="5588315"/>
            <a:ext cx="676110" cy="59666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4B818731-7086-7987-7D02-B82A8B068F7E}"/>
              </a:ext>
            </a:extLst>
          </p:cNvPr>
          <p:cNvCxnSpPr>
            <a:stCxn id="120" idx="3"/>
            <a:endCxn id="138" idx="1"/>
          </p:cNvCxnSpPr>
          <p:nvPr/>
        </p:nvCxnSpPr>
        <p:spPr>
          <a:xfrm>
            <a:off x="3647090" y="6080069"/>
            <a:ext cx="2248309" cy="104909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3F1DA0D4-88C7-EB81-701B-31378CA2372F}"/>
              </a:ext>
            </a:extLst>
          </p:cNvPr>
          <p:cNvCxnSpPr>
            <a:cxnSpLocks/>
            <a:stCxn id="134" idx="2"/>
            <a:endCxn id="138" idx="0"/>
          </p:cNvCxnSpPr>
          <p:nvPr/>
        </p:nvCxnSpPr>
        <p:spPr>
          <a:xfrm rot="16200000" flipH="1">
            <a:off x="6784811" y="5621848"/>
            <a:ext cx="296722" cy="32646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81EE4121-6E7A-C6DF-B70D-CE1D397C8973}"/>
              </a:ext>
            </a:extLst>
          </p:cNvPr>
          <p:cNvCxnSpPr>
            <a:cxnSpLocks/>
            <a:stCxn id="138" idx="3"/>
            <a:endCxn id="146" idx="1"/>
          </p:cNvCxnSpPr>
          <p:nvPr/>
        </p:nvCxnSpPr>
        <p:spPr>
          <a:xfrm flipV="1">
            <a:off x="8297403" y="3055338"/>
            <a:ext cx="672697" cy="312964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AC61715-D907-974D-1580-3CEF3235939F}"/>
              </a:ext>
            </a:extLst>
          </p:cNvPr>
          <p:cNvSpPr/>
          <p:nvPr/>
        </p:nvSpPr>
        <p:spPr>
          <a:xfrm>
            <a:off x="8970100" y="2924648"/>
            <a:ext cx="2506467" cy="2613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Mean Radiant Temperature (</a:t>
            </a:r>
            <a:r>
              <a:rPr kumimoji="0" lang="en-US" altLang="ko-KR" sz="1100" b="1" i="0" u="none" strike="noStrike" kern="0" cap="none" spc="-150" normalizeH="0" baseline="0" noProof="0" dirty="0" err="1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Tmrt</a:t>
            </a: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47" name="모서리가 둥근 직사각형 21">
            <a:extLst>
              <a:ext uri="{FF2B5EF4-FFF2-40B4-BE49-F238E27FC236}">
                <a16:creationId xmlns:a16="http://schemas.microsoft.com/office/drawing/2014/main" id="{C68AA2D3-C7D7-7ACE-5E9C-45F24A7E7E4F}"/>
              </a:ext>
            </a:extLst>
          </p:cNvPr>
          <p:cNvSpPr/>
          <p:nvPr/>
        </p:nvSpPr>
        <p:spPr>
          <a:xfrm>
            <a:off x="8948453" y="4487929"/>
            <a:ext cx="3031197" cy="358763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rgbClr val="3890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평균적인 건강한 성인이 특정 기상 조건에서 느끼는 체감 온도</a:t>
            </a:r>
          </a:p>
        </p:txBody>
      </p:sp>
      <p:sp>
        <p:nvSpPr>
          <p:cNvPr id="148" name="모서리가 둥근 직사각형 21">
            <a:extLst>
              <a:ext uri="{FF2B5EF4-FFF2-40B4-BE49-F238E27FC236}">
                <a16:creationId xmlns:a16="http://schemas.microsoft.com/office/drawing/2014/main" id="{2BD9958C-62BB-9EB3-8141-B26C9DF34C26}"/>
              </a:ext>
            </a:extLst>
          </p:cNvPr>
          <p:cNvSpPr/>
          <p:nvPr/>
        </p:nvSpPr>
        <p:spPr>
          <a:xfrm>
            <a:off x="8966145" y="5740094"/>
            <a:ext cx="3031197" cy="358763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rgbClr val="3890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세계 공통의 </a:t>
            </a:r>
            <a:r>
              <a:rPr lang="ko-KR" altLang="en-US" sz="1100" i="1" kern="0" spc="-150" dirty="0" err="1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열쾌적성</a:t>
            </a: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 지수 </a:t>
            </a:r>
            <a:r>
              <a:rPr lang="en-US" altLang="ko-KR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– </a:t>
            </a: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국제표준화 지향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DEB8DAA-E7F1-A06B-551B-FCDEBCF578FB}"/>
              </a:ext>
            </a:extLst>
          </p:cNvPr>
          <p:cNvSpPr txBox="1"/>
          <p:nvPr/>
        </p:nvSpPr>
        <p:spPr>
          <a:xfrm>
            <a:off x="11241291" y="146494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방법</a:t>
            </a:r>
          </a:p>
        </p:txBody>
      </p:sp>
    </p:spTree>
    <p:extLst>
      <p:ext uri="{BB962C8B-B14F-4D97-AF65-F5344CB8AC3E}">
        <p14:creationId xmlns:p14="http://schemas.microsoft.com/office/powerpoint/2010/main" val="356540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55E3B-5664-C4D4-CFE8-9245D5729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D23600-D3BF-24AE-9C3B-6FED27761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00" y="-286220"/>
            <a:ext cx="5019699" cy="72660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B827E6-9D75-5CCD-A343-2918ED1FEDAB}"/>
              </a:ext>
            </a:extLst>
          </p:cNvPr>
          <p:cNvSpPr txBox="1"/>
          <p:nvPr/>
        </p:nvSpPr>
        <p:spPr>
          <a:xfrm>
            <a:off x="743214" y="1414612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UMEP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열환경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결과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48715D-E6E7-4172-42DF-EE7AEEC8EC1D}"/>
              </a:ext>
            </a:extLst>
          </p:cNvPr>
          <p:cNvGrpSpPr/>
          <p:nvPr/>
        </p:nvGrpSpPr>
        <p:grpSpPr>
          <a:xfrm>
            <a:off x="534988" y="1478372"/>
            <a:ext cx="208226" cy="194100"/>
            <a:chOff x="-101417" y="1013049"/>
            <a:chExt cx="1188927" cy="11082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5A6D2A0-90DE-1BE4-F374-26B8351DFF15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99C9B62-5447-509F-455E-A153752B2888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C0F36AF-A3F1-7501-CC3C-6A147C83C93F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9E67505-DDC1-C47C-9778-EBC914D6FAFC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18529-68A3-0F61-F0F1-623F5A2AA58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6B689F-9806-66A6-E2CF-C23F84CDF4A7}"/>
              </a:ext>
            </a:extLst>
          </p:cNvPr>
          <p:cNvSpPr txBox="1"/>
          <p:nvPr/>
        </p:nvSpPr>
        <p:spPr>
          <a:xfrm>
            <a:off x="762141" y="1859344"/>
            <a:ext cx="61815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4938" indent="-134938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경기도 전체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 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분포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(2024.08.27 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기준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360000" lvl="1" indent="-180000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최소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32.55℃ (32℃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이상 시 열스트레스 발생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360000" lvl="1" indent="-180000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최대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40.31℃ </a:t>
            </a:r>
          </a:p>
          <a:p>
            <a:pPr marL="360000" lvl="1" indent="-180000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평균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36.40℃ ± 1.14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E3E36B-6653-46E0-E263-E6428389492C}"/>
              </a:ext>
            </a:extLst>
          </p:cNvPr>
          <p:cNvSpPr txBox="1"/>
          <p:nvPr/>
        </p:nvSpPr>
        <p:spPr>
          <a:xfrm>
            <a:off x="734328" y="3924774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취약지역 설정 기준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25F7BF-5CB2-62CA-D276-E2C0B42EDB14}"/>
              </a:ext>
            </a:extLst>
          </p:cNvPr>
          <p:cNvGrpSpPr/>
          <p:nvPr/>
        </p:nvGrpSpPr>
        <p:grpSpPr>
          <a:xfrm>
            <a:off x="526102" y="3988534"/>
            <a:ext cx="208226" cy="194100"/>
            <a:chOff x="-101417" y="1013049"/>
            <a:chExt cx="1188927" cy="110826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05AEAD2-0984-EEC4-9627-FFA9E0471C6A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FAB728C-5DE5-CFF2-2BDB-F9F79D5E5A6E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470DAD4-525D-3BB0-8AD1-F3326024BE8B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5A3361F-3075-3600-AAE4-52101842E163}"/>
              </a:ext>
            </a:extLst>
          </p:cNvPr>
          <p:cNvSpPr txBox="1"/>
          <p:nvPr/>
        </p:nvSpPr>
        <p:spPr>
          <a:xfrm>
            <a:off x="658500" y="4440037"/>
            <a:ext cx="10993591" cy="1329595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폭염시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시뮬레이션으로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 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기준으로는 거의 모든 지역이 취약지역으로 분석됨</a:t>
            </a:r>
            <a:endParaRPr kumimoji="1"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취약지역 설정 기준에 대한 추가적인 논의가 필요함 </a:t>
            </a:r>
            <a:endParaRPr kumimoji="1"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lvl="1" indent="-285750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절대평가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or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상대평가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742950" lvl="1" indent="-285750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기온 외의 반영 가능 변수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(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건설현장 등의 취약 시설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67EA39C-ECBF-0D87-DCF0-37D2A625E3F8}"/>
              </a:ext>
            </a:extLst>
          </p:cNvPr>
          <p:cNvSpPr txBox="1"/>
          <p:nvPr/>
        </p:nvSpPr>
        <p:spPr>
          <a:xfrm>
            <a:off x="11249306" y="146494"/>
            <a:ext cx="745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결과</a:t>
            </a:r>
          </a:p>
        </p:txBody>
      </p:sp>
    </p:spTree>
    <p:extLst>
      <p:ext uri="{BB962C8B-B14F-4D97-AF65-F5344CB8AC3E}">
        <p14:creationId xmlns:p14="http://schemas.microsoft.com/office/powerpoint/2010/main" val="390285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2853</TotalTime>
  <Words>1973</Words>
  <Application>Microsoft Office PowerPoint</Application>
  <PresentationFormat>와이드스크린</PresentationFormat>
  <Paragraphs>418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KoPub돋움체 Bold</vt:lpstr>
      <vt:lpstr>KoPub돋움체 Light</vt:lpstr>
      <vt:lpstr>KoPub돋움체 Medium</vt:lpstr>
      <vt:lpstr>경기천년제목 Bold</vt:lpstr>
      <vt:lpstr>경기천년제목 Light</vt:lpstr>
      <vt:lpstr>경기천년제목 Medium</vt:lpstr>
      <vt:lpstr>경기천년제목OTF Light</vt:lpstr>
      <vt:lpstr>경기천년제목OTF Medium</vt:lpstr>
      <vt:lpstr>맑은 고딕</vt:lpstr>
      <vt:lpstr>Arial</vt:lpstr>
      <vt:lpstr>Calibri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성희</dc:creator>
  <cp:lastModifiedBy>이 성희</cp:lastModifiedBy>
  <cp:revision>10</cp:revision>
  <dcterms:created xsi:type="dcterms:W3CDTF">2025-06-30T07:28:39Z</dcterms:created>
  <dcterms:modified xsi:type="dcterms:W3CDTF">2025-07-02T07:01:46Z</dcterms:modified>
</cp:coreProperties>
</file>